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68" r:id="rId2"/>
    <p:sldId id="269"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9089"/>
    <a:srgbClr val="80006F"/>
    <a:srgbClr val="28143B"/>
    <a:srgbClr val="361E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p:scale>
          <a:sx n="94" d="100"/>
          <a:sy n="94" d="100"/>
        </p:scale>
        <p:origin x="-606" y="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FFDEB6-2555-4887-80CD-663594C048AA}" type="doc">
      <dgm:prSet loTypeId="urn:microsoft.com/office/officeart/2005/8/layout/cycle6" loCatId="relationship" qsTypeId="urn:microsoft.com/office/officeart/2005/8/quickstyle/simple5" qsCatId="simple" csTypeId="urn:microsoft.com/office/officeart/2005/8/colors/colorful4" csCatId="colorful" phldr="1"/>
      <dgm:spPr/>
      <dgm:t>
        <a:bodyPr/>
        <a:lstStyle/>
        <a:p>
          <a:endParaRPr lang="en-GB"/>
        </a:p>
      </dgm:t>
    </dgm:pt>
    <dgm:pt modelId="{9AA32A02-6B9F-4D82-B816-FBCE0B49B389}">
      <dgm:prSet phldrT="[Text]" custT="1"/>
      <dgm:spPr/>
      <dgm:t>
        <a:bodyPr/>
        <a:lstStyle/>
        <a:p>
          <a:r>
            <a:rPr lang="en-GB" sz="1800" b="1" dirty="0" smtClean="0">
              <a:solidFill>
                <a:schemeClr val="tx1"/>
              </a:solidFill>
              <a:latin typeface="Dosis"/>
            </a:rPr>
            <a:t>Bridges  </a:t>
          </a:r>
          <a:endParaRPr lang="en-GB" sz="1800" b="1" dirty="0">
            <a:solidFill>
              <a:schemeClr val="tx1"/>
            </a:solidFill>
            <a:latin typeface="Dosis"/>
          </a:endParaRPr>
        </a:p>
      </dgm:t>
    </dgm:pt>
    <dgm:pt modelId="{95AE7751-863B-423C-A579-C03B5175DAB4}" type="parTrans" cxnId="{AF2D55E2-9DE4-4378-AB1D-292604ABA01E}">
      <dgm:prSet/>
      <dgm:spPr/>
      <dgm:t>
        <a:bodyPr/>
        <a:lstStyle/>
        <a:p>
          <a:endParaRPr lang="en-GB" sz="2800" b="1">
            <a:solidFill>
              <a:schemeClr val="tx1"/>
            </a:solidFill>
            <a:latin typeface="Dosis"/>
          </a:endParaRPr>
        </a:p>
      </dgm:t>
    </dgm:pt>
    <dgm:pt modelId="{DEA7FA9E-C018-40EF-9A20-501C28645C63}" type="sibTrans" cxnId="{AF2D55E2-9DE4-4378-AB1D-292604ABA01E}">
      <dgm:prSet custT="1"/>
      <dgm:spPr/>
      <dgm:t>
        <a:bodyPr/>
        <a:lstStyle/>
        <a:p>
          <a:endParaRPr lang="en-GB" sz="4800" b="1">
            <a:solidFill>
              <a:schemeClr val="tx1"/>
            </a:solidFill>
            <a:latin typeface="Dosis"/>
          </a:endParaRPr>
        </a:p>
      </dgm:t>
    </dgm:pt>
    <dgm:pt modelId="{7F8D2F4B-6BC8-40A2-AA4E-9F598C6F7BFB}">
      <dgm:prSet phldrT="[Text]" custT="1"/>
      <dgm:spPr/>
      <dgm:t>
        <a:bodyPr/>
        <a:lstStyle/>
        <a:p>
          <a:r>
            <a:rPr lang="en-GB" sz="1800" b="1" dirty="0" smtClean="0">
              <a:solidFill>
                <a:schemeClr val="tx1"/>
              </a:solidFill>
              <a:latin typeface="Dosis"/>
            </a:rPr>
            <a:t>Develops  </a:t>
          </a:r>
          <a:endParaRPr lang="en-GB" sz="1800" b="1" dirty="0">
            <a:solidFill>
              <a:schemeClr val="tx1"/>
            </a:solidFill>
            <a:latin typeface="Dosis"/>
          </a:endParaRPr>
        </a:p>
      </dgm:t>
    </dgm:pt>
    <dgm:pt modelId="{BDC46281-9F4C-430E-8576-F4523D988DAF}" type="parTrans" cxnId="{C1570A8D-F633-4795-A5B2-AC7448CA90B6}">
      <dgm:prSet/>
      <dgm:spPr/>
      <dgm:t>
        <a:bodyPr/>
        <a:lstStyle/>
        <a:p>
          <a:endParaRPr lang="en-GB" b="1"/>
        </a:p>
      </dgm:t>
    </dgm:pt>
    <dgm:pt modelId="{8A2884C6-E44A-4BD3-B69D-AA24C2AEAD6F}" type="sibTrans" cxnId="{C1570A8D-F633-4795-A5B2-AC7448CA90B6}">
      <dgm:prSet/>
      <dgm:spPr/>
      <dgm:t>
        <a:bodyPr/>
        <a:lstStyle/>
        <a:p>
          <a:endParaRPr lang="en-GB" b="1"/>
        </a:p>
      </dgm:t>
    </dgm:pt>
    <dgm:pt modelId="{B253A046-B4B8-4C53-ADC9-C9B64F03550E}">
      <dgm:prSet phldrT="[Text]" custT="1"/>
      <dgm:spPr/>
      <dgm:t>
        <a:bodyPr/>
        <a:lstStyle/>
        <a:p>
          <a:r>
            <a:rPr lang="en-GB" sz="1800" b="1" dirty="0" smtClean="0">
              <a:solidFill>
                <a:schemeClr val="tx1"/>
              </a:solidFill>
              <a:latin typeface="Dosis"/>
            </a:rPr>
            <a:t>Partnership</a:t>
          </a:r>
          <a:endParaRPr lang="en-GB" sz="1800" b="1" dirty="0">
            <a:solidFill>
              <a:schemeClr val="tx1"/>
            </a:solidFill>
            <a:latin typeface="Dosis"/>
          </a:endParaRPr>
        </a:p>
      </dgm:t>
    </dgm:pt>
    <dgm:pt modelId="{FD4F2FD2-DB7F-4FA8-B41C-2A9011D07415}" type="parTrans" cxnId="{BF585738-81D2-4BD9-AEB5-A1C5A2E5DE2A}">
      <dgm:prSet/>
      <dgm:spPr/>
      <dgm:t>
        <a:bodyPr/>
        <a:lstStyle/>
        <a:p>
          <a:endParaRPr lang="en-GB" b="1"/>
        </a:p>
      </dgm:t>
    </dgm:pt>
    <dgm:pt modelId="{8713C55C-5D8C-4A8E-81F3-DCD06535AD87}" type="sibTrans" cxnId="{BF585738-81D2-4BD9-AEB5-A1C5A2E5DE2A}">
      <dgm:prSet/>
      <dgm:spPr/>
      <dgm:t>
        <a:bodyPr/>
        <a:lstStyle/>
        <a:p>
          <a:endParaRPr lang="en-GB" b="1"/>
        </a:p>
      </dgm:t>
    </dgm:pt>
    <dgm:pt modelId="{756993A1-CB04-402D-831D-9F324A4BF6E1}">
      <dgm:prSet phldrT="[Text]" custT="1"/>
      <dgm:spPr/>
      <dgm:t>
        <a:bodyPr/>
        <a:lstStyle/>
        <a:p>
          <a:r>
            <a:rPr lang="en-GB" sz="1800" b="1" dirty="0" smtClean="0">
              <a:solidFill>
                <a:schemeClr val="tx1"/>
              </a:solidFill>
              <a:latin typeface="Dosis"/>
            </a:rPr>
            <a:t>Grows</a:t>
          </a:r>
          <a:endParaRPr lang="en-GB" sz="1800" b="1" dirty="0">
            <a:solidFill>
              <a:schemeClr val="tx1"/>
            </a:solidFill>
            <a:latin typeface="Dosis"/>
          </a:endParaRPr>
        </a:p>
      </dgm:t>
    </dgm:pt>
    <dgm:pt modelId="{A5247E43-3982-4954-BFF3-BCD39B05E7B4}" type="parTrans" cxnId="{F831E9C1-F71E-4FE0-8541-A521141FD5BF}">
      <dgm:prSet/>
      <dgm:spPr/>
      <dgm:t>
        <a:bodyPr/>
        <a:lstStyle/>
        <a:p>
          <a:endParaRPr lang="en-GB" b="1"/>
        </a:p>
      </dgm:t>
    </dgm:pt>
    <dgm:pt modelId="{D7A68FEE-3E48-4B54-A69A-2942314AB62D}" type="sibTrans" cxnId="{F831E9C1-F71E-4FE0-8541-A521141FD5BF}">
      <dgm:prSet/>
      <dgm:spPr/>
      <dgm:t>
        <a:bodyPr/>
        <a:lstStyle/>
        <a:p>
          <a:endParaRPr lang="en-GB" b="1"/>
        </a:p>
      </dgm:t>
    </dgm:pt>
    <dgm:pt modelId="{1DE3ACAA-F533-4457-BA56-F47CAF3880B2}" type="pres">
      <dgm:prSet presAssocID="{41FFDEB6-2555-4887-80CD-663594C048AA}" presName="cycle" presStyleCnt="0">
        <dgm:presLayoutVars>
          <dgm:dir/>
          <dgm:resizeHandles val="exact"/>
        </dgm:presLayoutVars>
      </dgm:prSet>
      <dgm:spPr/>
      <dgm:t>
        <a:bodyPr/>
        <a:lstStyle/>
        <a:p>
          <a:endParaRPr lang="en-GB"/>
        </a:p>
      </dgm:t>
    </dgm:pt>
    <dgm:pt modelId="{527847C9-DD77-48F6-85E8-A025C8D050BF}" type="pres">
      <dgm:prSet presAssocID="{B253A046-B4B8-4C53-ADC9-C9B64F03550E}" presName="node" presStyleLbl="node1" presStyleIdx="0" presStyleCnt="4">
        <dgm:presLayoutVars>
          <dgm:bulletEnabled val="1"/>
        </dgm:presLayoutVars>
      </dgm:prSet>
      <dgm:spPr/>
      <dgm:t>
        <a:bodyPr/>
        <a:lstStyle/>
        <a:p>
          <a:endParaRPr lang="en-GB"/>
        </a:p>
      </dgm:t>
    </dgm:pt>
    <dgm:pt modelId="{1E47791D-7FF4-4894-8BC9-972B802A79B2}" type="pres">
      <dgm:prSet presAssocID="{B253A046-B4B8-4C53-ADC9-C9B64F03550E}" presName="spNode" presStyleCnt="0"/>
      <dgm:spPr/>
    </dgm:pt>
    <dgm:pt modelId="{E5C731BA-7039-4E3B-BB45-7111E8A1A3E5}" type="pres">
      <dgm:prSet presAssocID="{8713C55C-5D8C-4A8E-81F3-DCD06535AD87}" presName="sibTrans" presStyleLbl="sibTrans1D1" presStyleIdx="0" presStyleCnt="4"/>
      <dgm:spPr/>
      <dgm:t>
        <a:bodyPr/>
        <a:lstStyle/>
        <a:p>
          <a:endParaRPr lang="en-GB"/>
        </a:p>
      </dgm:t>
    </dgm:pt>
    <dgm:pt modelId="{8988C4A5-B44A-4379-9B56-B53785ECDE52}" type="pres">
      <dgm:prSet presAssocID="{9AA32A02-6B9F-4D82-B816-FBCE0B49B389}" presName="node" presStyleLbl="node1" presStyleIdx="1" presStyleCnt="4" custRadScaleRad="149244" custRadScaleInc="3636">
        <dgm:presLayoutVars>
          <dgm:bulletEnabled val="1"/>
        </dgm:presLayoutVars>
      </dgm:prSet>
      <dgm:spPr/>
      <dgm:t>
        <a:bodyPr/>
        <a:lstStyle/>
        <a:p>
          <a:endParaRPr lang="en-GB"/>
        </a:p>
      </dgm:t>
    </dgm:pt>
    <dgm:pt modelId="{46E8047F-EBBF-431C-A4D9-2FB7EBA1A4DB}" type="pres">
      <dgm:prSet presAssocID="{9AA32A02-6B9F-4D82-B816-FBCE0B49B389}" presName="spNode" presStyleCnt="0"/>
      <dgm:spPr/>
    </dgm:pt>
    <dgm:pt modelId="{44BD2377-E166-4567-A25F-F5F64413272C}" type="pres">
      <dgm:prSet presAssocID="{DEA7FA9E-C018-40EF-9A20-501C28645C63}" presName="sibTrans" presStyleLbl="sibTrans1D1" presStyleIdx="1" presStyleCnt="4"/>
      <dgm:spPr/>
      <dgm:t>
        <a:bodyPr/>
        <a:lstStyle/>
        <a:p>
          <a:endParaRPr lang="en-GB"/>
        </a:p>
      </dgm:t>
    </dgm:pt>
    <dgm:pt modelId="{25ABA03A-ABF0-4EA6-BD89-2F57094E0F1A}" type="pres">
      <dgm:prSet presAssocID="{7F8D2F4B-6BC8-40A2-AA4E-9F598C6F7BFB}" presName="node" presStyleLbl="node1" presStyleIdx="2" presStyleCnt="4">
        <dgm:presLayoutVars>
          <dgm:bulletEnabled val="1"/>
        </dgm:presLayoutVars>
      </dgm:prSet>
      <dgm:spPr/>
      <dgm:t>
        <a:bodyPr/>
        <a:lstStyle/>
        <a:p>
          <a:endParaRPr lang="en-GB"/>
        </a:p>
      </dgm:t>
    </dgm:pt>
    <dgm:pt modelId="{EEF39275-2EF0-48C5-B867-9E4784F4C61A}" type="pres">
      <dgm:prSet presAssocID="{7F8D2F4B-6BC8-40A2-AA4E-9F598C6F7BFB}" presName="spNode" presStyleCnt="0"/>
      <dgm:spPr/>
    </dgm:pt>
    <dgm:pt modelId="{C049FCA1-9FE3-44AA-87E5-3E69E15636F1}" type="pres">
      <dgm:prSet presAssocID="{8A2884C6-E44A-4BD3-B69D-AA24C2AEAD6F}" presName="sibTrans" presStyleLbl="sibTrans1D1" presStyleIdx="2" presStyleCnt="4"/>
      <dgm:spPr/>
      <dgm:t>
        <a:bodyPr/>
        <a:lstStyle/>
        <a:p>
          <a:endParaRPr lang="en-GB"/>
        </a:p>
      </dgm:t>
    </dgm:pt>
    <dgm:pt modelId="{CF4A57CE-A785-47C0-96BE-FBC9F3E509D9}" type="pres">
      <dgm:prSet presAssocID="{756993A1-CB04-402D-831D-9F324A4BF6E1}" presName="node" presStyleLbl="node1" presStyleIdx="3" presStyleCnt="4" custRadScaleRad="140604" custRadScaleInc="-3332">
        <dgm:presLayoutVars>
          <dgm:bulletEnabled val="1"/>
        </dgm:presLayoutVars>
      </dgm:prSet>
      <dgm:spPr/>
      <dgm:t>
        <a:bodyPr/>
        <a:lstStyle/>
        <a:p>
          <a:endParaRPr lang="en-GB"/>
        </a:p>
      </dgm:t>
    </dgm:pt>
    <dgm:pt modelId="{F4D310F2-4C29-4450-8024-BCEE56064C6A}" type="pres">
      <dgm:prSet presAssocID="{756993A1-CB04-402D-831D-9F324A4BF6E1}" presName="spNode" presStyleCnt="0"/>
      <dgm:spPr/>
    </dgm:pt>
    <dgm:pt modelId="{28F1987F-A019-4C32-8D59-BB0F310242DB}" type="pres">
      <dgm:prSet presAssocID="{D7A68FEE-3E48-4B54-A69A-2942314AB62D}" presName="sibTrans" presStyleLbl="sibTrans1D1" presStyleIdx="3" presStyleCnt="4"/>
      <dgm:spPr/>
      <dgm:t>
        <a:bodyPr/>
        <a:lstStyle/>
        <a:p>
          <a:endParaRPr lang="en-GB"/>
        </a:p>
      </dgm:t>
    </dgm:pt>
  </dgm:ptLst>
  <dgm:cxnLst>
    <dgm:cxn modelId="{C1570A8D-F633-4795-A5B2-AC7448CA90B6}" srcId="{41FFDEB6-2555-4887-80CD-663594C048AA}" destId="{7F8D2F4B-6BC8-40A2-AA4E-9F598C6F7BFB}" srcOrd="2" destOrd="0" parTransId="{BDC46281-9F4C-430E-8576-F4523D988DAF}" sibTransId="{8A2884C6-E44A-4BD3-B69D-AA24C2AEAD6F}"/>
    <dgm:cxn modelId="{F831E9C1-F71E-4FE0-8541-A521141FD5BF}" srcId="{41FFDEB6-2555-4887-80CD-663594C048AA}" destId="{756993A1-CB04-402D-831D-9F324A4BF6E1}" srcOrd="3" destOrd="0" parTransId="{A5247E43-3982-4954-BFF3-BCD39B05E7B4}" sibTransId="{D7A68FEE-3E48-4B54-A69A-2942314AB62D}"/>
    <dgm:cxn modelId="{89541902-9F45-4671-9BC9-FAA2D0D08D16}" type="presOf" srcId="{9AA32A02-6B9F-4D82-B816-FBCE0B49B389}" destId="{8988C4A5-B44A-4379-9B56-B53785ECDE52}" srcOrd="0" destOrd="0" presId="urn:microsoft.com/office/officeart/2005/8/layout/cycle6"/>
    <dgm:cxn modelId="{20A1499F-E7CE-4519-BE4E-F9A66FCEEE36}" type="presOf" srcId="{7F8D2F4B-6BC8-40A2-AA4E-9F598C6F7BFB}" destId="{25ABA03A-ABF0-4EA6-BD89-2F57094E0F1A}" srcOrd="0" destOrd="0" presId="urn:microsoft.com/office/officeart/2005/8/layout/cycle6"/>
    <dgm:cxn modelId="{4AC367A1-1FB1-4E40-92AD-D72010645118}" type="presOf" srcId="{B253A046-B4B8-4C53-ADC9-C9B64F03550E}" destId="{527847C9-DD77-48F6-85E8-A025C8D050BF}" srcOrd="0" destOrd="0" presId="urn:microsoft.com/office/officeart/2005/8/layout/cycle6"/>
    <dgm:cxn modelId="{F38A8938-D038-4389-BDE2-4A51632B95E7}" type="presOf" srcId="{756993A1-CB04-402D-831D-9F324A4BF6E1}" destId="{CF4A57CE-A785-47C0-96BE-FBC9F3E509D9}" srcOrd="0" destOrd="0" presId="urn:microsoft.com/office/officeart/2005/8/layout/cycle6"/>
    <dgm:cxn modelId="{39E4EF88-0ABC-487E-8C75-291B530D0F76}" type="presOf" srcId="{8713C55C-5D8C-4A8E-81F3-DCD06535AD87}" destId="{E5C731BA-7039-4E3B-BB45-7111E8A1A3E5}" srcOrd="0" destOrd="0" presId="urn:microsoft.com/office/officeart/2005/8/layout/cycle6"/>
    <dgm:cxn modelId="{77A8A728-8DD6-415C-8809-77A28FB49A69}" type="presOf" srcId="{DEA7FA9E-C018-40EF-9A20-501C28645C63}" destId="{44BD2377-E166-4567-A25F-F5F64413272C}" srcOrd="0" destOrd="0" presId="urn:microsoft.com/office/officeart/2005/8/layout/cycle6"/>
    <dgm:cxn modelId="{2CEB333D-C2AD-4835-8840-2006FE2EE4F3}" type="presOf" srcId="{D7A68FEE-3E48-4B54-A69A-2942314AB62D}" destId="{28F1987F-A019-4C32-8D59-BB0F310242DB}" srcOrd="0" destOrd="0" presId="urn:microsoft.com/office/officeart/2005/8/layout/cycle6"/>
    <dgm:cxn modelId="{737C085A-84CD-4F98-A8CD-843A9400507A}" type="presOf" srcId="{41FFDEB6-2555-4887-80CD-663594C048AA}" destId="{1DE3ACAA-F533-4457-BA56-F47CAF3880B2}" srcOrd="0" destOrd="0" presId="urn:microsoft.com/office/officeart/2005/8/layout/cycle6"/>
    <dgm:cxn modelId="{BF585738-81D2-4BD9-AEB5-A1C5A2E5DE2A}" srcId="{41FFDEB6-2555-4887-80CD-663594C048AA}" destId="{B253A046-B4B8-4C53-ADC9-C9B64F03550E}" srcOrd="0" destOrd="0" parTransId="{FD4F2FD2-DB7F-4FA8-B41C-2A9011D07415}" sibTransId="{8713C55C-5D8C-4A8E-81F3-DCD06535AD87}"/>
    <dgm:cxn modelId="{AF2D55E2-9DE4-4378-AB1D-292604ABA01E}" srcId="{41FFDEB6-2555-4887-80CD-663594C048AA}" destId="{9AA32A02-6B9F-4D82-B816-FBCE0B49B389}" srcOrd="1" destOrd="0" parTransId="{95AE7751-863B-423C-A579-C03B5175DAB4}" sibTransId="{DEA7FA9E-C018-40EF-9A20-501C28645C63}"/>
    <dgm:cxn modelId="{7449164C-8845-4467-B11C-17EFFC618039}" type="presOf" srcId="{8A2884C6-E44A-4BD3-B69D-AA24C2AEAD6F}" destId="{C049FCA1-9FE3-44AA-87E5-3E69E15636F1}" srcOrd="0" destOrd="0" presId="urn:microsoft.com/office/officeart/2005/8/layout/cycle6"/>
    <dgm:cxn modelId="{37BB4479-30C0-4571-B019-FD7A1522672A}" type="presParOf" srcId="{1DE3ACAA-F533-4457-BA56-F47CAF3880B2}" destId="{527847C9-DD77-48F6-85E8-A025C8D050BF}" srcOrd="0" destOrd="0" presId="urn:microsoft.com/office/officeart/2005/8/layout/cycle6"/>
    <dgm:cxn modelId="{49DF0CF4-DD57-459A-93A5-10A618AC407A}" type="presParOf" srcId="{1DE3ACAA-F533-4457-BA56-F47CAF3880B2}" destId="{1E47791D-7FF4-4894-8BC9-972B802A79B2}" srcOrd="1" destOrd="0" presId="urn:microsoft.com/office/officeart/2005/8/layout/cycle6"/>
    <dgm:cxn modelId="{B05941BA-4C6B-4E64-80B5-ABAE9AA3A115}" type="presParOf" srcId="{1DE3ACAA-F533-4457-BA56-F47CAF3880B2}" destId="{E5C731BA-7039-4E3B-BB45-7111E8A1A3E5}" srcOrd="2" destOrd="0" presId="urn:microsoft.com/office/officeart/2005/8/layout/cycle6"/>
    <dgm:cxn modelId="{C8F80309-FF9C-4884-A256-2BD817D1F714}" type="presParOf" srcId="{1DE3ACAA-F533-4457-BA56-F47CAF3880B2}" destId="{8988C4A5-B44A-4379-9B56-B53785ECDE52}" srcOrd="3" destOrd="0" presId="urn:microsoft.com/office/officeart/2005/8/layout/cycle6"/>
    <dgm:cxn modelId="{40323A5F-714B-432F-B09C-425D5D89D716}" type="presParOf" srcId="{1DE3ACAA-F533-4457-BA56-F47CAF3880B2}" destId="{46E8047F-EBBF-431C-A4D9-2FB7EBA1A4DB}" srcOrd="4" destOrd="0" presId="urn:microsoft.com/office/officeart/2005/8/layout/cycle6"/>
    <dgm:cxn modelId="{31B3EB37-2237-404C-AF88-3C83B7238516}" type="presParOf" srcId="{1DE3ACAA-F533-4457-BA56-F47CAF3880B2}" destId="{44BD2377-E166-4567-A25F-F5F64413272C}" srcOrd="5" destOrd="0" presId="urn:microsoft.com/office/officeart/2005/8/layout/cycle6"/>
    <dgm:cxn modelId="{2186F933-045A-40CA-A9AA-CA37AC59ABCB}" type="presParOf" srcId="{1DE3ACAA-F533-4457-BA56-F47CAF3880B2}" destId="{25ABA03A-ABF0-4EA6-BD89-2F57094E0F1A}" srcOrd="6" destOrd="0" presId="urn:microsoft.com/office/officeart/2005/8/layout/cycle6"/>
    <dgm:cxn modelId="{63F17931-9BA9-4950-B991-A2369AF2422A}" type="presParOf" srcId="{1DE3ACAA-F533-4457-BA56-F47CAF3880B2}" destId="{EEF39275-2EF0-48C5-B867-9E4784F4C61A}" srcOrd="7" destOrd="0" presId="urn:microsoft.com/office/officeart/2005/8/layout/cycle6"/>
    <dgm:cxn modelId="{2D3AABA3-4CE8-4046-AFEA-780BEAFBA065}" type="presParOf" srcId="{1DE3ACAA-F533-4457-BA56-F47CAF3880B2}" destId="{C049FCA1-9FE3-44AA-87E5-3E69E15636F1}" srcOrd="8" destOrd="0" presId="urn:microsoft.com/office/officeart/2005/8/layout/cycle6"/>
    <dgm:cxn modelId="{6A620424-1650-4247-A9D3-9A9A10781D49}" type="presParOf" srcId="{1DE3ACAA-F533-4457-BA56-F47CAF3880B2}" destId="{CF4A57CE-A785-47C0-96BE-FBC9F3E509D9}" srcOrd="9" destOrd="0" presId="urn:microsoft.com/office/officeart/2005/8/layout/cycle6"/>
    <dgm:cxn modelId="{06681AFD-AF03-43FB-9099-34B1C3B041A3}" type="presParOf" srcId="{1DE3ACAA-F533-4457-BA56-F47CAF3880B2}" destId="{F4D310F2-4C29-4450-8024-BCEE56064C6A}" srcOrd="10" destOrd="0" presId="urn:microsoft.com/office/officeart/2005/8/layout/cycle6"/>
    <dgm:cxn modelId="{69646B07-7F27-43D5-BCF4-70C0F7AB9947}" type="presParOf" srcId="{1DE3ACAA-F533-4457-BA56-F47CAF3880B2}" destId="{28F1987F-A019-4C32-8D59-BB0F310242DB}"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7847C9-DD77-48F6-85E8-A025C8D050BF}">
      <dsp:nvSpPr>
        <dsp:cNvPr id="0" name=""/>
        <dsp:cNvSpPr/>
      </dsp:nvSpPr>
      <dsp:spPr>
        <a:xfrm>
          <a:off x="2782616" y="1230"/>
          <a:ext cx="1616617" cy="1050801"/>
        </a:xfrm>
        <a:prstGeom prst="round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smtClean="0">
              <a:solidFill>
                <a:schemeClr val="tx1"/>
              </a:solidFill>
              <a:latin typeface="Dosis"/>
            </a:rPr>
            <a:t>Partnership</a:t>
          </a:r>
          <a:endParaRPr lang="en-GB" sz="1800" b="1" kern="1200" dirty="0">
            <a:solidFill>
              <a:schemeClr val="tx1"/>
            </a:solidFill>
            <a:latin typeface="Dosis"/>
          </a:endParaRPr>
        </a:p>
      </dsp:txBody>
      <dsp:txXfrm>
        <a:off x="2833912" y="52526"/>
        <a:ext cx="1514025" cy="948209"/>
      </dsp:txXfrm>
    </dsp:sp>
    <dsp:sp modelId="{E5C731BA-7039-4E3B-BB45-7111E8A1A3E5}">
      <dsp:nvSpPr>
        <dsp:cNvPr id="0" name=""/>
        <dsp:cNvSpPr/>
      </dsp:nvSpPr>
      <dsp:spPr>
        <a:xfrm>
          <a:off x="2799591" y="720694"/>
          <a:ext cx="3474287" cy="3474287"/>
        </a:xfrm>
        <a:custGeom>
          <a:avLst/>
          <a:gdLst/>
          <a:ahLst/>
          <a:cxnLst/>
          <a:rect l="0" t="0" r="0" b="0"/>
          <a:pathLst>
            <a:path>
              <a:moveTo>
                <a:pt x="1619971" y="3956"/>
              </a:moveTo>
              <a:arcTo wR="1737143" hR="1737143" stAng="15967944" swAng="4230285"/>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988C4A5-B44A-4379-9B56-B53785ECDE52}">
      <dsp:nvSpPr>
        <dsp:cNvPr id="0" name=""/>
        <dsp:cNvSpPr/>
      </dsp:nvSpPr>
      <dsp:spPr>
        <a:xfrm>
          <a:off x="5374729" y="1787729"/>
          <a:ext cx="1616617" cy="1050801"/>
        </a:xfrm>
        <a:prstGeom prst="roundRect">
          <a:avLst/>
        </a:prstGeom>
        <a:gradFill rotWithShape="0">
          <a:gsLst>
            <a:gs pos="0">
              <a:schemeClr val="accent4">
                <a:hueOff val="-1488257"/>
                <a:satOff val="8966"/>
                <a:lumOff val="719"/>
                <a:alphaOff val="0"/>
                <a:tint val="100000"/>
                <a:shade val="100000"/>
                <a:satMod val="130000"/>
              </a:schemeClr>
            </a:gs>
            <a:gs pos="100000">
              <a:schemeClr val="accent4">
                <a:hueOff val="-1488257"/>
                <a:satOff val="8966"/>
                <a:lumOff val="719"/>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smtClean="0">
              <a:solidFill>
                <a:schemeClr val="tx1"/>
              </a:solidFill>
              <a:latin typeface="Dosis"/>
            </a:rPr>
            <a:t>Bridges  </a:t>
          </a:r>
          <a:endParaRPr lang="en-GB" sz="1800" b="1" kern="1200" dirty="0">
            <a:solidFill>
              <a:schemeClr val="tx1"/>
            </a:solidFill>
            <a:latin typeface="Dosis"/>
          </a:endParaRPr>
        </a:p>
      </dsp:txBody>
      <dsp:txXfrm>
        <a:off x="5426025" y="1839025"/>
        <a:ext cx="1514025" cy="948209"/>
      </dsp:txXfrm>
    </dsp:sp>
    <dsp:sp modelId="{44BD2377-E166-4567-A25F-F5F64413272C}">
      <dsp:nvSpPr>
        <dsp:cNvPr id="0" name=""/>
        <dsp:cNvSpPr/>
      </dsp:nvSpPr>
      <dsp:spPr>
        <a:xfrm>
          <a:off x="2823102" y="334595"/>
          <a:ext cx="3474287" cy="3474287"/>
        </a:xfrm>
        <a:custGeom>
          <a:avLst/>
          <a:gdLst/>
          <a:ahLst/>
          <a:cxnLst/>
          <a:rect l="0" t="0" r="0" b="0"/>
          <a:pathLst>
            <a:path>
              <a:moveTo>
                <a:pt x="3287093" y="2521571"/>
              </a:moveTo>
              <a:arcTo wR="1737143" hR="1737143" stAng="1610635" swAng="4069457"/>
            </a:path>
          </a:pathLst>
        </a:custGeom>
        <a:noFill/>
        <a:ln w="9525" cap="flat" cmpd="sng" algn="ctr">
          <a:solidFill>
            <a:schemeClr val="accent4">
              <a:hueOff val="-1488257"/>
              <a:satOff val="8966"/>
              <a:lumOff val="719"/>
              <a:alphaOff val="0"/>
            </a:schemeClr>
          </a:solidFill>
          <a:prstDash val="solid"/>
        </a:ln>
        <a:effectLst/>
      </dsp:spPr>
      <dsp:style>
        <a:lnRef idx="1">
          <a:scrgbClr r="0" g="0" b="0"/>
        </a:lnRef>
        <a:fillRef idx="0">
          <a:scrgbClr r="0" g="0" b="0"/>
        </a:fillRef>
        <a:effectRef idx="0">
          <a:scrgbClr r="0" g="0" b="0"/>
        </a:effectRef>
        <a:fontRef idx="minor"/>
      </dsp:style>
    </dsp:sp>
    <dsp:sp modelId="{25ABA03A-ABF0-4EA6-BD89-2F57094E0F1A}">
      <dsp:nvSpPr>
        <dsp:cNvPr id="0" name=""/>
        <dsp:cNvSpPr/>
      </dsp:nvSpPr>
      <dsp:spPr>
        <a:xfrm>
          <a:off x="2782616" y="3475518"/>
          <a:ext cx="1616617" cy="1050801"/>
        </a:xfrm>
        <a:prstGeom prst="roundRect">
          <a:avLst/>
        </a:prstGeom>
        <a:gradFill rotWithShape="0">
          <a:gsLst>
            <a:gs pos="0">
              <a:schemeClr val="accent4">
                <a:hueOff val="-2976513"/>
                <a:satOff val="17933"/>
                <a:lumOff val="1437"/>
                <a:alphaOff val="0"/>
                <a:tint val="100000"/>
                <a:shade val="100000"/>
                <a:satMod val="130000"/>
              </a:schemeClr>
            </a:gs>
            <a:gs pos="100000">
              <a:schemeClr val="accent4">
                <a:hueOff val="-2976513"/>
                <a:satOff val="17933"/>
                <a:lumOff val="1437"/>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smtClean="0">
              <a:solidFill>
                <a:schemeClr val="tx1"/>
              </a:solidFill>
              <a:latin typeface="Dosis"/>
            </a:rPr>
            <a:t>Develops  </a:t>
          </a:r>
          <a:endParaRPr lang="en-GB" sz="1800" b="1" kern="1200" dirty="0">
            <a:solidFill>
              <a:schemeClr val="tx1"/>
            </a:solidFill>
            <a:latin typeface="Dosis"/>
          </a:endParaRPr>
        </a:p>
      </dsp:txBody>
      <dsp:txXfrm>
        <a:off x="2833912" y="3526814"/>
        <a:ext cx="1514025" cy="948209"/>
      </dsp:txXfrm>
    </dsp:sp>
    <dsp:sp modelId="{C049FCA1-9FE3-44AA-87E5-3E69E15636F1}">
      <dsp:nvSpPr>
        <dsp:cNvPr id="0" name=""/>
        <dsp:cNvSpPr/>
      </dsp:nvSpPr>
      <dsp:spPr>
        <a:xfrm>
          <a:off x="1036651" y="327139"/>
          <a:ext cx="3474287" cy="3474287"/>
        </a:xfrm>
        <a:custGeom>
          <a:avLst/>
          <a:gdLst/>
          <a:ahLst/>
          <a:cxnLst/>
          <a:rect l="0" t="0" r="0" b="0"/>
          <a:pathLst>
            <a:path>
              <a:moveTo>
                <a:pt x="1727535" y="3474261"/>
              </a:moveTo>
              <a:arcTo wR="1737143" hR="1737143" stAng="5419014" swAng="3771317"/>
            </a:path>
          </a:pathLst>
        </a:custGeom>
        <a:noFill/>
        <a:ln w="9525" cap="flat" cmpd="sng" algn="ctr">
          <a:solidFill>
            <a:schemeClr val="accent4">
              <a:hueOff val="-2976513"/>
              <a:satOff val="17933"/>
              <a:lumOff val="1437"/>
              <a:alphaOff val="0"/>
            </a:schemeClr>
          </a:solidFill>
          <a:prstDash val="solid"/>
        </a:ln>
        <a:effectLst/>
      </dsp:spPr>
      <dsp:style>
        <a:lnRef idx="1">
          <a:scrgbClr r="0" g="0" b="0"/>
        </a:lnRef>
        <a:fillRef idx="0">
          <a:scrgbClr r="0" g="0" b="0"/>
        </a:fillRef>
        <a:effectRef idx="0">
          <a:scrgbClr r="0" g="0" b="0"/>
        </a:effectRef>
        <a:fontRef idx="minor"/>
      </dsp:style>
    </dsp:sp>
    <dsp:sp modelId="{CF4A57CE-A785-47C0-96BE-FBC9F3E509D9}">
      <dsp:nvSpPr>
        <dsp:cNvPr id="0" name=""/>
        <dsp:cNvSpPr/>
      </dsp:nvSpPr>
      <dsp:spPr>
        <a:xfrm>
          <a:off x="340494" y="1780984"/>
          <a:ext cx="1616617" cy="1050801"/>
        </a:xfrm>
        <a:prstGeom prst="roundRect">
          <a:avLst/>
        </a:prstGeom>
        <a:gradFill rotWithShape="0">
          <a:gsLst>
            <a:gs pos="0">
              <a:schemeClr val="accent4">
                <a:hueOff val="-4464770"/>
                <a:satOff val="26899"/>
                <a:lumOff val="2156"/>
                <a:alphaOff val="0"/>
                <a:tint val="100000"/>
                <a:shade val="100000"/>
                <a:satMod val="130000"/>
              </a:schemeClr>
            </a:gs>
            <a:gs pos="100000">
              <a:schemeClr val="accent4">
                <a:hueOff val="-4464770"/>
                <a:satOff val="26899"/>
                <a:lumOff val="215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smtClean="0">
              <a:solidFill>
                <a:schemeClr val="tx1"/>
              </a:solidFill>
              <a:latin typeface="Dosis"/>
            </a:rPr>
            <a:t>Grows</a:t>
          </a:r>
          <a:endParaRPr lang="en-GB" sz="1800" b="1" kern="1200" dirty="0">
            <a:solidFill>
              <a:schemeClr val="tx1"/>
            </a:solidFill>
            <a:latin typeface="Dosis"/>
          </a:endParaRPr>
        </a:p>
      </dsp:txBody>
      <dsp:txXfrm>
        <a:off x="391790" y="1832280"/>
        <a:ext cx="1514025" cy="948209"/>
      </dsp:txXfrm>
    </dsp:sp>
    <dsp:sp modelId="{28F1987F-A019-4C32-8D59-BB0F310242DB}">
      <dsp:nvSpPr>
        <dsp:cNvPr id="0" name=""/>
        <dsp:cNvSpPr/>
      </dsp:nvSpPr>
      <dsp:spPr>
        <a:xfrm>
          <a:off x="1057032" y="726106"/>
          <a:ext cx="3474287" cy="3474287"/>
        </a:xfrm>
        <a:custGeom>
          <a:avLst/>
          <a:gdLst/>
          <a:ahLst/>
          <a:cxnLst/>
          <a:rect l="0" t="0" r="0" b="0"/>
          <a:pathLst>
            <a:path>
              <a:moveTo>
                <a:pt x="147165" y="1037402"/>
              </a:moveTo>
              <a:arcTo wR="1737143" hR="1737143" stAng="12225243" swAng="3914185"/>
            </a:path>
          </a:pathLst>
        </a:custGeom>
        <a:noFill/>
        <a:ln w="9525" cap="flat" cmpd="sng" algn="ctr">
          <a:solidFill>
            <a:schemeClr val="accent4">
              <a:hueOff val="-4464770"/>
              <a:satOff val="26899"/>
              <a:lumOff val="2156"/>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FB937F-7340-454A-A3A1-A584282D4A2C}" type="datetimeFigureOut">
              <a:rPr lang="en-GB" smtClean="0"/>
              <a:t>25/08/2017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FF8A3B-0D27-47A3-B62D-613C132AD497}" type="slidenum">
              <a:rPr lang="en-GB" smtClean="0"/>
              <a:t>‹#›</a:t>
            </a:fld>
            <a:endParaRPr lang="en-GB"/>
          </a:p>
        </p:txBody>
      </p:sp>
    </p:spTree>
    <p:extLst>
      <p:ext uri="{BB962C8B-B14F-4D97-AF65-F5344CB8AC3E}">
        <p14:creationId xmlns:p14="http://schemas.microsoft.com/office/powerpoint/2010/main" val="2440804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Introduce</a:t>
            </a:r>
            <a:r>
              <a:rPr lang="en-GB" baseline="0" dirty="0" smtClean="0"/>
              <a:t> yourself.</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Explain your role today: I’m here to share with you some information on Career Ready, a programme that gives students in S5 &amp; S6 the </a:t>
            </a:r>
            <a:r>
              <a:rPr lang="en-GB" sz="1200" kern="1200" dirty="0" smtClean="0">
                <a:solidFill>
                  <a:schemeClr val="tx1"/>
                </a:solidFill>
                <a:effectLst/>
                <a:latin typeface="+mn-lt"/>
                <a:ea typeface="+mn-ea"/>
                <a:cs typeface="+mn-cs"/>
              </a:rPr>
              <a:t>opportunity to gain the key skills you’ll need to succeed after school in</a:t>
            </a:r>
            <a:r>
              <a:rPr lang="en-GB" sz="1200" kern="1200" baseline="0" dirty="0" smtClean="0">
                <a:solidFill>
                  <a:schemeClr val="tx1"/>
                </a:solidFill>
                <a:effectLst/>
                <a:latin typeface="+mn-lt"/>
                <a:ea typeface="+mn-ea"/>
                <a:cs typeface="+mn-cs"/>
              </a:rPr>
              <a:t> the world of work</a:t>
            </a:r>
            <a:r>
              <a:rPr lang="en-GB" sz="1200" kern="1200" dirty="0" smtClean="0">
                <a:solidFill>
                  <a:schemeClr val="tx1"/>
                </a:solidFill>
                <a:effectLst/>
                <a:latin typeface="+mn-lt"/>
                <a:ea typeface="+mn-ea"/>
                <a:cs typeface="+mn-cs"/>
              </a:rPr>
              <a:t>.</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smtClean="0"/>
              <a:t>Existing school:</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Your school has been a partner in the Career Ready programme for some time so other students have already experienced and benefited from the programme.  Now it’s your turn to join with over 1,500 other students across the UK who will also be on the programme.  Can you be a Career Ready student?  </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smtClean="0"/>
              <a:t>New school:</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Your school  is a Career Ready partner, which means you get a chance to join with over 1,500 other students across the UK who will also be on the programme.  Can you be a Career Ready student?  </a:t>
            </a:r>
          </a:p>
          <a:p>
            <a:endParaRPr lang="en-GB" baseline="0" dirty="0" smtClean="0"/>
          </a:p>
          <a:p>
            <a:r>
              <a:rPr lang="en-GB" baseline="0" dirty="0" smtClean="0"/>
              <a:t>Over the next 30 minutes you’ll hear about the journey that some of our students have taken and how Career Ready supported them in getting from school studies to a university place or straight into work.</a:t>
            </a:r>
          </a:p>
        </p:txBody>
      </p:sp>
      <p:sp>
        <p:nvSpPr>
          <p:cNvPr id="4" name="Slide Number Placeholder 3"/>
          <p:cNvSpPr>
            <a:spLocks noGrp="1"/>
          </p:cNvSpPr>
          <p:nvPr>
            <p:ph type="sldNum" sz="quarter" idx="10"/>
          </p:nvPr>
        </p:nvSpPr>
        <p:spPr/>
        <p:txBody>
          <a:bodyPr/>
          <a:lstStyle/>
          <a:p>
            <a:fld id="{9F9A05EB-94F3-4491-8BE3-83EB6C7A7A80}" type="slidenum">
              <a:rPr lang="en-GB" smtClean="0"/>
              <a:t>1</a:t>
            </a:fld>
            <a:endParaRPr lang="en-GB"/>
          </a:p>
        </p:txBody>
      </p:sp>
    </p:spTree>
    <p:extLst>
      <p:ext uri="{BB962C8B-B14F-4D97-AF65-F5344CB8AC3E}">
        <p14:creationId xmlns:p14="http://schemas.microsoft.com/office/powerpoint/2010/main" val="364678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Explain what the session will help them to understand.</a:t>
            </a:r>
            <a:endParaRPr lang="en-GB" dirty="0"/>
          </a:p>
        </p:txBody>
      </p:sp>
      <p:sp>
        <p:nvSpPr>
          <p:cNvPr id="4" name="Slide Number Placeholder 3"/>
          <p:cNvSpPr>
            <a:spLocks noGrp="1"/>
          </p:cNvSpPr>
          <p:nvPr>
            <p:ph type="sldNum" sz="quarter" idx="10"/>
          </p:nvPr>
        </p:nvSpPr>
        <p:spPr/>
        <p:txBody>
          <a:bodyPr/>
          <a:lstStyle/>
          <a:p>
            <a:fld id="{6D2C53B9-B98A-4CBD-B13D-9032B2D0B40C}" type="slidenum">
              <a:rPr lang="en-GB" smtClean="0"/>
              <a:t>2</a:t>
            </a:fld>
            <a:endParaRPr lang="en-GB"/>
          </a:p>
        </p:txBody>
      </p:sp>
    </p:spTree>
    <p:extLst>
      <p:ext uri="{BB962C8B-B14F-4D97-AF65-F5344CB8AC3E}">
        <p14:creationId xmlns:p14="http://schemas.microsoft.com/office/powerpoint/2010/main" val="3790987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Clr>
                <a:srgbClr val="80006F"/>
              </a:buClr>
              <a:buSzPct val="127000"/>
              <a:buFont typeface="Arial" panose="020B0604020202020204" pitchFamily="34" charset="0"/>
              <a:buChar char="•"/>
            </a:pPr>
            <a:r>
              <a:rPr lang="en-GB" sz="1200" b="1" dirty="0" smtClean="0">
                <a:solidFill>
                  <a:srgbClr val="129089"/>
                </a:solidFill>
              </a:rPr>
              <a:t>Career</a:t>
            </a:r>
            <a:r>
              <a:rPr lang="en-GB" sz="1200" b="1" baseline="0" dirty="0" smtClean="0">
                <a:solidFill>
                  <a:srgbClr val="129089"/>
                </a:solidFill>
              </a:rPr>
              <a:t> Ready is a </a:t>
            </a:r>
            <a:r>
              <a:rPr lang="en-GB" sz="1200" b="1" dirty="0" smtClean="0">
                <a:solidFill>
                  <a:srgbClr val="129089"/>
                </a:solidFill>
              </a:rPr>
              <a:t> national charity working in partnership with local authorities,</a:t>
            </a:r>
            <a:r>
              <a:rPr lang="en-GB" sz="1200" b="1" baseline="0" dirty="0" smtClean="0">
                <a:solidFill>
                  <a:srgbClr val="129089"/>
                </a:solidFill>
              </a:rPr>
              <a:t> </a:t>
            </a:r>
            <a:r>
              <a:rPr lang="en-GB" sz="1200" b="1" dirty="0" smtClean="0">
                <a:solidFill>
                  <a:srgbClr val="129089"/>
                </a:solidFill>
              </a:rPr>
              <a:t>schools,</a:t>
            </a:r>
            <a:r>
              <a:rPr lang="en-GB" sz="1200" b="1" baseline="0" dirty="0" smtClean="0">
                <a:solidFill>
                  <a:srgbClr val="129089"/>
                </a:solidFill>
              </a:rPr>
              <a:t> </a:t>
            </a:r>
            <a:r>
              <a:rPr lang="en-GB" sz="1200" b="1" dirty="0" smtClean="0">
                <a:solidFill>
                  <a:srgbClr val="129089"/>
                </a:solidFill>
              </a:rPr>
              <a:t>employers  and with students</a:t>
            </a:r>
            <a:r>
              <a:rPr lang="en-GB" sz="1200" b="1" baseline="0" dirty="0" smtClean="0">
                <a:solidFill>
                  <a:srgbClr val="129089"/>
                </a:solidFill>
              </a:rPr>
              <a:t> </a:t>
            </a:r>
            <a:r>
              <a:rPr lang="en-GB" sz="1200" b="1" dirty="0" smtClean="0">
                <a:solidFill>
                  <a:srgbClr val="129089"/>
                </a:solidFill>
              </a:rPr>
              <a:t>to deliver</a:t>
            </a:r>
            <a:r>
              <a:rPr lang="en-GB" sz="1200" b="1" baseline="0" dirty="0" smtClean="0">
                <a:solidFill>
                  <a:srgbClr val="129089"/>
                </a:solidFill>
              </a:rPr>
              <a:t> …</a:t>
            </a:r>
            <a:endParaRPr lang="en-GB" sz="1200" b="1" dirty="0" smtClean="0">
              <a:solidFill>
                <a:srgbClr val="129089"/>
              </a:solidFill>
            </a:endParaRPr>
          </a:p>
          <a:p>
            <a:pPr marL="171450" lvl="0" indent="-171450">
              <a:buClr>
                <a:srgbClr val="80006F"/>
              </a:buClr>
              <a:buSzPct val="127000"/>
              <a:buFont typeface="Arial" panose="020B0604020202020204" pitchFamily="34" charset="0"/>
              <a:buChar char="•"/>
            </a:pPr>
            <a:r>
              <a:rPr lang="en-GB" sz="1200" b="1" dirty="0" smtClean="0">
                <a:solidFill>
                  <a:srgbClr val="129089"/>
                </a:solidFill>
              </a:rPr>
              <a:t>A programme</a:t>
            </a:r>
            <a:r>
              <a:rPr lang="en-GB" sz="1200" b="1" baseline="0" dirty="0" smtClean="0">
                <a:solidFill>
                  <a:srgbClr val="129089"/>
                </a:solidFill>
              </a:rPr>
              <a:t>  run for </a:t>
            </a:r>
            <a:r>
              <a:rPr lang="en-GB" sz="1200" b="1" dirty="0" smtClean="0">
                <a:solidFill>
                  <a:srgbClr val="129089"/>
                </a:solidFill>
              </a:rPr>
              <a:t>two years during S5 &amp; S6 and is for carefully selected students </a:t>
            </a:r>
          </a:p>
          <a:p>
            <a:pPr marL="171450" lvl="0" indent="-171450">
              <a:buClr>
                <a:srgbClr val="80006F"/>
              </a:buClr>
              <a:buSzPct val="127000"/>
              <a:buFont typeface="Arial" panose="020B0604020202020204" pitchFamily="34" charset="0"/>
              <a:buChar char="•"/>
            </a:pPr>
            <a:r>
              <a:rPr lang="en-GB" sz="1200" b="1" dirty="0" smtClean="0">
                <a:solidFill>
                  <a:srgbClr val="129089"/>
                </a:solidFill>
              </a:rPr>
              <a:t>It bridges the gap between school life and work life</a:t>
            </a:r>
          </a:p>
          <a:p>
            <a:pPr marL="171450" indent="-171450">
              <a:buClr>
                <a:srgbClr val="80006F"/>
              </a:buClr>
              <a:buSzPct val="127000"/>
              <a:buFont typeface="Arial" panose="020B0604020202020204" pitchFamily="34" charset="0"/>
              <a:buChar char="•"/>
            </a:pPr>
            <a:r>
              <a:rPr lang="en-GB" sz="1200" b="1" dirty="0" smtClean="0">
                <a:solidFill>
                  <a:srgbClr val="129089"/>
                </a:solidFill>
              </a:rPr>
              <a:t>Provides opportunities to gain the skills, attitudes and networks you need to succeed in the workplace / your career</a:t>
            </a:r>
          </a:p>
          <a:p>
            <a:pPr marL="171450" marR="0" indent="-171450" algn="l" defTabSz="914400" rtl="0" eaLnBrk="1" fontAlgn="auto" latinLnBrk="0" hangingPunct="1">
              <a:lnSpc>
                <a:spcPct val="100000"/>
              </a:lnSpc>
              <a:spcBef>
                <a:spcPts val="0"/>
              </a:spcBef>
              <a:spcAft>
                <a:spcPts val="0"/>
              </a:spcAft>
              <a:buClr>
                <a:srgbClr val="80006F"/>
              </a:buClr>
              <a:buSzPct val="127000"/>
              <a:buFont typeface="Arial" panose="020B0604020202020204" pitchFamily="34" charset="0"/>
              <a:buChar char="•"/>
              <a:tabLst/>
              <a:defRPr/>
            </a:pPr>
            <a:r>
              <a:rPr lang="en-GB" sz="1200" b="1" dirty="0" smtClean="0">
                <a:solidFill>
                  <a:srgbClr val="129089"/>
                </a:solidFill>
              </a:rPr>
              <a:t>It connects you to employers -  more about them soon</a:t>
            </a:r>
          </a:p>
          <a:p>
            <a:pPr marL="171450" lvl="0" indent="-171450">
              <a:buClr>
                <a:srgbClr val="80006F"/>
              </a:buClr>
              <a:buSzPct val="127000"/>
              <a:buFont typeface="Arial" panose="020B0604020202020204" pitchFamily="34" charset="0"/>
              <a:buChar char="•"/>
            </a:pPr>
            <a:r>
              <a:rPr lang="en-GB" sz="1200" b="1" dirty="0" smtClean="0">
                <a:solidFill>
                  <a:srgbClr val="129089"/>
                </a:solidFill>
              </a:rPr>
              <a:t>You are encouraged throughout</a:t>
            </a:r>
            <a:r>
              <a:rPr lang="en-GB" sz="1200" b="1" baseline="0" dirty="0" smtClean="0">
                <a:solidFill>
                  <a:srgbClr val="129089"/>
                </a:solidFill>
              </a:rPr>
              <a:t> and treated with respect so that your confidence grows</a:t>
            </a:r>
            <a:endParaRPr lang="en-GB" sz="1200" b="1" dirty="0" smtClean="0">
              <a:solidFill>
                <a:srgbClr val="129089"/>
              </a:solidFill>
            </a:endParaRPr>
          </a:p>
          <a:p>
            <a:pPr marL="171450" lvl="0" indent="-171450">
              <a:buClr>
                <a:srgbClr val="80006F"/>
              </a:buClr>
              <a:buSzPct val="127000"/>
              <a:buFont typeface="Arial" panose="020B0604020202020204" pitchFamily="34" charset="0"/>
              <a:buChar char="•"/>
            </a:pPr>
            <a:r>
              <a:rPr lang="en-GB" sz="1200" b="1" dirty="0" smtClean="0">
                <a:solidFill>
                  <a:srgbClr val="129089"/>
                </a:solidFill>
              </a:rPr>
              <a:t>Career Ready are  passionate about your success and what you can aspire to</a:t>
            </a:r>
            <a:endParaRPr lang="en-GB" altLang="en-US" sz="1200" b="1" dirty="0" smtClean="0">
              <a:solidFill>
                <a:srgbClr val="129089"/>
              </a:solidFill>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6D2C53B9-B98A-4CBD-B13D-9032B2D0B40C}" type="slidenum">
              <a:rPr lang="en-GB" smtClean="0"/>
              <a:t>4</a:t>
            </a:fld>
            <a:endParaRPr lang="en-GB"/>
          </a:p>
        </p:txBody>
      </p:sp>
    </p:spTree>
    <p:extLst>
      <p:ext uri="{BB962C8B-B14F-4D97-AF65-F5344CB8AC3E}">
        <p14:creationId xmlns:p14="http://schemas.microsoft.com/office/powerpoint/2010/main" val="2322015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Four</a:t>
            </a:r>
            <a:r>
              <a:rPr lang="en-GB" baseline="0" dirty="0" smtClean="0"/>
              <a:t> elements make up the Career Ready programme.  None of these are stand alone and students have to take part in all of them!</a:t>
            </a:r>
          </a:p>
          <a:p>
            <a:endParaRPr lang="en-GB" baseline="0" dirty="0" smtClean="0"/>
          </a:p>
          <a:p>
            <a:r>
              <a:rPr lang="en-GB" b="1" baseline="0" dirty="0" smtClean="0"/>
              <a:t>Mentoring</a:t>
            </a:r>
          </a:p>
          <a:p>
            <a:r>
              <a:rPr lang="en-GB" baseline="0" dirty="0" smtClean="0"/>
              <a:t>You will be partnered with a mentor who is committed to supporting you and is going to give you an insight into the professional world of work.  You will meet and communicate with your mentor regularly and they will help you to:</a:t>
            </a:r>
          </a:p>
          <a:p>
            <a:pPr marL="171450" indent="-171450">
              <a:buFontTx/>
              <a:buChar char="-"/>
            </a:pPr>
            <a:r>
              <a:rPr lang="en-GB" baseline="0" dirty="0" smtClean="0"/>
              <a:t>formulate a career plan</a:t>
            </a:r>
          </a:p>
          <a:p>
            <a:pPr marL="171450" indent="-171450">
              <a:buFontTx/>
              <a:buChar char="-"/>
            </a:pPr>
            <a:r>
              <a:rPr lang="en-GB" baseline="0" dirty="0" smtClean="0"/>
              <a:t>identify the skills and qualities that you need to develop in order to increase your employment/higher education chances</a:t>
            </a:r>
          </a:p>
          <a:p>
            <a:pPr marL="171450" indent="-171450">
              <a:buFontTx/>
              <a:buChar char="-"/>
            </a:pPr>
            <a:r>
              <a:rPr lang="en-GB" baseline="0" dirty="0" smtClean="0"/>
              <a:t>develop your confidence in the workplace and strategies to make the best first impression to an employer</a:t>
            </a:r>
          </a:p>
          <a:p>
            <a:pPr marL="171450" indent="-171450">
              <a:buFontTx/>
              <a:buChar char="-"/>
            </a:pPr>
            <a:r>
              <a:rPr lang="en-GB" baseline="0" dirty="0" smtClean="0"/>
              <a:t>Support you in becoming an outstanding networker and build your own professional network of people who can support you in your career journey</a:t>
            </a:r>
          </a:p>
          <a:p>
            <a:pPr marL="171450" indent="-171450">
              <a:buFontTx/>
              <a:buChar char="-"/>
            </a:pPr>
            <a:r>
              <a:rPr lang="en-GB" baseline="0" dirty="0" smtClean="0"/>
              <a:t>Plus many other things!</a:t>
            </a:r>
          </a:p>
          <a:p>
            <a:pPr marL="0" indent="0">
              <a:buFontTx/>
              <a:buNone/>
            </a:pPr>
            <a:endParaRPr lang="en-GB" baseline="0" dirty="0" smtClean="0"/>
          </a:p>
          <a:p>
            <a:pPr marL="0" indent="0">
              <a:buFontTx/>
              <a:buNone/>
            </a:pPr>
            <a:r>
              <a:rPr lang="en-GB" b="1" baseline="0" dirty="0" smtClean="0"/>
              <a:t>Masterclasses</a:t>
            </a:r>
          </a:p>
          <a:p>
            <a:pPr marL="0" indent="0">
              <a:buFontTx/>
              <a:buNone/>
            </a:pPr>
            <a:r>
              <a:rPr lang="en-GB" baseline="0" dirty="0" smtClean="0"/>
              <a:t>Over the duration of the programme, you will take part in 6 masterclasses that will be delivered by employer volunteers, who have stepped up and want to share their experience with you.  You’ll take part in sessions such as personal branding, effective networking and communication, interview skills and preparation for work.  The result?  A more confident, work ready you.</a:t>
            </a:r>
          </a:p>
          <a:p>
            <a:pPr marL="0" indent="0">
              <a:buFontTx/>
              <a:buNone/>
            </a:pPr>
            <a:endParaRPr lang="en-GB" baseline="0" dirty="0" smtClean="0"/>
          </a:p>
          <a:p>
            <a:pPr marL="0" indent="0">
              <a:buFontTx/>
              <a:buNone/>
            </a:pPr>
            <a:r>
              <a:rPr lang="en-GB" b="1" baseline="0" dirty="0" smtClean="0"/>
              <a:t>Work place visits</a:t>
            </a:r>
          </a:p>
          <a:p>
            <a:pPr marL="0" indent="0">
              <a:buFontTx/>
              <a:buNone/>
            </a:pPr>
            <a:r>
              <a:rPr lang="en-GB" baseline="0" dirty="0" smtClean="0"/>
              <a:t>One of the main benefits of Career Ready is that it will give you access to work places that you may not have the opportunity to go to without the programme.  You will visit various employers who will give you a chance to find out what it is like to work in their firm and gain an opportunity to speak to people who work there, all the time expanding your own network of contacts who can help you navigate your career choices. </a:t>
            </a:r>
          </a:p>
          <a:p>
            <a:pPr marL="0" indent="0">
              <a:buFontTx/>
              <a:buNone/>
            </a:pPr>
            <a:endParaRPr lang="en-GB" baseline="0" dirty="0" smtClean="0"/>
          </a:p>
          <a:p>
            <a:pPr marL="0" indent="0">
              <a:buFontTx/>
              <a:buNone/>
            </a:pPr>
            <a:r>
              <a:rPr lang="en-GB" b="1" baseline="0" dirty="0" smtClean="0"/>
              <a:t>Internships</a:t>
            </a:r>
          </a:p>
          <a:p>
            <a:r>
              <a:rPr lang="en-GB" baseline="0" dirty="0" smtClean="0"/>
              <a:t>There is no point hearing about the world of work if you don’t actually get an opportunity to experience it.  Over the duration of the programme, all students have  a four / five week paid internship.   It is at the same workplace as their mentor </a:t>
            </a:r>
            <a:r>
              <a:rPr lang="en-US" sz="1200" dirty="0" smtClean="0"/>
              <a:t>and starts in the last week of the S5 summer term. They will not be able to take holidays until</a:t>
            </a:r>
            <a:r>
              <a:rPr lang="en-US" sz="1200" baseline="0" dirty="0" smtClean="0"/>
              <a:t> after their internship is finished. </a:t>
            </a:r>
            <a:r>
              <a:rPr lang="en-US" sz="1200" dirty="0" smtClean="0"/>
              <a:t>It is  real work </a:t>
            </a:r>
            <a:r>
              <a:rPr lang="en-GB" sz="1200" dirty="0" smtClean="0"/>
              <a:t>where you can put the skills you’re learning into practice,  find out what work’s really all about, contribute to an organisation and develop your transferable employability skills. Now show them the</a:t>
            </a:r>
            <a:r>
              <a:rPr lang="en-GB" sz="1200" baseline="0" dirty="0" smtClean="0"/>
              <a:t> Standard Life Career Ready video </a:t>
            </a:r>
            <a:r>
              <a:rPr lang="en-GB" sz="1200" baseline="0" dirty="0" smtClean="0">
                <a:solidFill>
                  <a:srgbClr val="FF0000"/>
                </a:solidFill>
              </a:rPr>
              <a:t>(link)</a:t>
            </a:r>
            <a:endParaRPr lang="en-US" sz="1200" dirty="0" smtClean="0">
              <a:solidFill>
                <a:srgbClr val="FF0000"/>
              </a:solidFill>
            </a:endParaRPr>
          </a:p>
          <a:p>
            <a:pPr lvl="0"/>
            <a:endParaRPr lang="en-GB" sz="1200" dirty="0" smtClean="0"/>
          </a:p>
          <a:p>
            <a:pPr lvl="0"/>
            <a:r>
              <a:rPr lang="en-GB" sz="1200" b="1" dirty="0" smtClean="0"/>
              <a:t>Events </a:t>
            </a:r>
          </a:p>
          <a:p>
            <a:pPr lvl="0"/>
            <a:r>
              <a:rPr lang="en-GB" sz="1200" b="1" dirty="0" smtClean="0"/>
              <a:t>Launch  - meet</a:t>
            </a:r>
            <a:r>
              <a:rPr lang="en-GB" sz="1200" b="1" baseline="0" dirty="0" smtClean="0"/>
              <a:t> your mentor for the first time</a:t>
            </a:r>
          </a:p>
          <a:p>
            <a:pPr lvl="0"/>
            <a:r>
              <a:rPr lang="en-GB" sz="1200" b="1" baseline="0" dirty="0" smtClean="0"/>
              <a:t>Celebration of Success – in school after internship with mentors an parents/ guardians</a:t>
            </a:r>
          </a:p>
          <a:p>
            <a:pPr lvl="0"/>
            <a:r>
              <a:rPr lang="en-GB" sz="1200" b="1" baseline="0" dirty="0" smtClean="0"/>
              <a:t>Graduation – in Spring of the second year of the programme</a:t>
            </a:r>
          </a:p>
          <a:p>
            <a:pPr lvl="0"/>
            <a:endParaRPr lang="en-GB" sz="1200" b="1" dirty="0" smtClean="0"/>
          </a:p>
          <a:p>
            <a:pPr marL="0" indent="0">
              <a:buFontTx/>
              <a:buNone/>
            </a:pPr>
            <a:endParaRPr lang="en-GB" dirty="0"/>
          </a:p>
        </p:txBody>
      </p:sp>
      <p:sp>
        <p:nvSpPr>
          <p:cNvPr id="4" name="Slide Number Placeholder 3"/>
          <p:cNvSpPr>
            <a:spLocks noGrp="1"/>
          </p:cNvSpPr>
          <p:nvPr>
            <p:ph type="sldNum" sz="quarter" idx="10"/>
          </p:nvPr>
        </p:nvSpPr>
        <p:spPr/>
        <p:txBody>
          <a:bodyPr/>
          <a:lstStyle/>
          <a:p>
            <a:fld id="{6D2C53B9-B98A-4CBD-B13D-9032B2D0B40C}" type="slidenum">
              <a:rPr lang="en-GB" smtClean="0"/>
              <a:t>7</a:t>
            </a:fld>
            <a:endParaRPr lang="en-GB"/>
          </a:p>
        </p:txBody>
      </p:sp>
    </p:spTree>
    <p:extLst>
      <p:ext uri="{BB962C8B-B14F-4D97-AF65-F5344CB8AC3E}">
        <p14:creationId xmlns:p14="http://schemas.microsoft.com/office/powerpoint/2010/main" val="3140779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Car</a:t>
            </a:r>
            <a:r>
              <a:rPr lang="en-GB" baseline="0" dirty="0" smtClean="0"/>
              <a:t>eer Ready is supported by lots of employers, national and local.  Here are just some of them – your future mentor or work placement could be at one of these!</a:t>
            </a:r>
            <a:endParaRPr lang="en-GB" dirty="0" smtClean="0"/>
          </a:p>
          <a:p>
            <a:endParaRPr lang="en-GB" dirty="0"/>
          </a:p>
        </p:txBody>
      </p:sp>
      <p:sp>
        <p:nvSpPr>
          <p:cNvPr id="4" name="Slide Number Placeholder 3"/>
          <p:cNvSpPr>
            <a:spLocks noGrp="1"/>
          </p:cNvSpPr>
          <p:nvPr>
            <p:ph type="sldNum" sz="quarter" idx="10"/>
          </p:nvPr>
        </p:nvSpPr>
        <p:spPr/>
        <p:txBody>
          <a:bodyPr/>
          <a:lstStyle/>
          <a:p>
            <a:fld id="{6D2C53B9-B98A-4CBD-B13D-9032B2D0B40C}" type="slidenum">
              <a:rPr lang="en-GB" smtClean="0"/>
              <a:t>8</a:t>
            </a:fld>
            <a:endParaRPr lang="en-GB"/>
          </a:p>
        </p:txBody>
      </p:sp>
    </p:spTree>
    <p:extLst>
      <p:ext uri="{BB962C8B-B14F-4D97-AF65-F5344CB8AC3E}">
        <p14:creationId xmlns:p14="http://schemas.microsoft.com/office/powerpoint/2010/main" val="3294338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Car</a:t>
            </a:r>
            <a:r>
              <a:rPr lang="en-GB" baseline="0" dirty="0" smtClean="0"/>
              <a:t>eer Ready is supported by lots of employers, national and local.  Here are just some of them – your future mentor or work placement could be at one of these!</a:t>
            </a:r>
            <a:endParaRPr lang="en-GB" dirty="0" smtClean="0"/>
          </a:p>
          <a:p>
            <a:endParaRPr lang="en-GB" dirty="0"/>
          </a:p>
        </p:txBody>
      </p:sp>
      <p:sp>
        <p:nvSpPr>
          <p:cNvPr id="4" name="Slide Number Placeholder 3"/>
          <p:cNvSpPr>
            <a:spLocks noGrp="1"/>
          </p:cNvSpPr>
          <p:nvPr>
            <p:ph type="sldNum" sz="quarter" idx="10"/>
          </p:nvPr>
        </p:nvSpPr>
        <p:spPr/>
        <p:txBody>
          <a:bodyPr/>
          <a:lstStyle/>
          <a:p>
            <a:fld id="{6D2C53B9-B98A-4CBD-B13D-9032B2D0B40C}" type="slidenum">
              <a:rPr lang="en-GB" smtClean="0"/>
              <a:t>9</a:t>
            </a:fld>
            <a:endParaRPr lang="en-GB"/>
          </a:p>
        </p:txBody>
      </p:sp>
    </p:spTree>
    <p:extLst>
      <p:ext uri="{BB962C8B-B14F-4D97-AF65-F5344CB8AC3E}">
        <p14:creationId xmlns:p14="http://schemas.microsoft.com/office/powerpoint/2010/main" val="1373553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F9A05EB-94F3-4491-8BE3-83EB6C7A7A80}" type="slidenum">
              <a:rPr lang="en-GB" smtClean="0"/>
              <a:t>11</a:t>
            </a:fld>
            <a:endParaRPr lang="en-GB"/>
          </a:p>
        </p:txBody>
      </p:sp>
    </p:spTree>
    <p:extLst>
      <p:ext uri="{BB962C8B-B14F-4D97-AF65-F5344CB8AC3E}">
        <p14:creationId xmlns:p14="http://schemas.microsoft.com/office/powerpoint/2010/main" val="2293567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Mentoring</a:t>
            </a:r>
            <a:r>
              <a:rPr lang="en-GB" baseline="0" dirty="0" smtClean="0"/>
              <a:t> is one part of the programme which our students say transforms their thinking about careers and work more than anything else.  But mentoring is a two way street.  The mentor isn’t there to tell you what to do but helps you to understand your options, work through how to make decisions and support you in fulfilling your potential.  They can only do this if you are fully committed.  The result:  a professional relationship which often continues long after the Career Ready programme finishes</a:t>
            </a:r>
            <a:r>
              <a:rPr lang="en-GB" baseline="0" smtClean="0"/>
              <a:t>.   </a:t>
            </a:r>
            <a:endParaRPr lang="en-GB" baseline="0" dirty="0" smtClean="0"/>
          </a:p>
          <a:p>
            <a:endParaRPr lang="en-GB" baseline="0" dirty="0" smtClean="0"/>
          </a:p>
          <a:p>
            <a:r>
              <a:rPr lang="en-GB" baseline="0" dirty="0" smtClean="0"/>
              <a:t>Explain you are going to play a short film clip made by career ready interns at Standard Life and they will hear about all aspects of the programme. </a:t>
            </a:r>
            <a:r>
              <a:rPr lang="en-GB" b="1" baseline="0" dirty="0" smtClean="0"/>
              <a:t>https://www.youtube.com/watch?v=WHrMzg1AIFs</a:t>
            </a:r>
            <a:endParaRPr lang="en-GB" dirty="0"/>
          </a:p>
        </p:txBody>
      </p:sp>
      <p:sp>
        <p:nvSpPr>
          <p:cNvPr id="4" name="Slide Number Placeholder 3"/>
          <p:cNvSpPr>
            <a:spLocks noGrp="1"/>
          </p:cNvSpPr>
          <p:nvPr>
            <p:ph type="sldNum" sz="quarter" idx="10"/>
          </p:nvPr>
        </p:nvSpPr>
        <p:spPr/>
        <p:txBody>
          <a:bodyPr/>
          <a:lstStyle/>
          <a:p>
            <a:fld id="{9F9A05EB-94F3-4491-8BE3-83EB6C7A7A80}" type="slidenum">
              <a:rPr lang="en-GB" smtClean="0"/>
              <a:t>12</a:t>
            </a:fld>
            <a:endParaRPr lang="en-GB"/>
          </a:p>
        </p:txBody>
      </p:sp>
    </p:spTree>
    <p:extLst>
      <p:ext uri="{BB962C8B-B14F-4D97-AF65-F5344CB8AC3E}">
        <p14:creationId xmlns:p14="http://schemas.microsoft.com/office/powerpoint/2010/main" val="1884165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Say there</a:t>
            </a:r>
            <a:r>
              <a:rPr lang="en-GB" baseline="0" dirty="0" smtClean="0"/>
              <a:t> is a lot here but it is important for them to know this.</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Explain typical Career Ready students</a:t>
            </a:r>
            <a:r>
              <a:rPr lang="en-GB" baseline="0" dirty="0" smtClean="0"/>
              <a:t> are those who traditionally haven’t got access to the professional world of work through their own social networks and would benefit from the access and open doors which the programme provides. They are students who can pass exams and complete their course work, and the interventions from our programme helps them do even better.  Our students sometimes start the programme with little confidence but grow into confident, mature and professional Career Ready graduates.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Give out the A5 flyer “ Step into the world of work”  </a:t>
            </a:r>
            <a:endParaRPr lang="en-GB" dirty="0" smtClean="0"/>
          </a:p>
          <a:p>
            <a:endParaRPr lang="en-GB" dirty="0"/>
          </a:p>
        </p:txBody>
      </p:sp>
      <p:sp>
        <p:nvSpPr>
          <p:cNvPr id="4" name="Slide Number Placeholder 3"/>
          <p:cNvSpPr>
            <a:spLocks noGrp="1"/>
          </p:cNvSpPr>
          <p:nvPr>
            <p:ph type="sldNum" sz="quarter" idx="10"/>
          </p:nvPr>
        </p:nvSpPr>
        <p:spPr/>
        <p:txBody>
          <a:bodyPr/>
          <a:lstStyle/>
          <a:p>
            <a:fld id="{6D2C53B9-B98A-4CBD-B13D-9032B2D0B40C}" type="slidenum">
              <a:rPr lang="en-GB" smtClean="0"/>
              <a:t>14</a:t>
            </a:fld>
            <a:endParaRPr lang="en-GB"/>
          </a:p>
        </p:txBody>
      </p:sp>
    </p:spTree>
    <p:extLst>
      <p:ext uri="{BB962C8B-B14F-4D97-AF65-F5344CB8AC3E}">
        <p14:creationId xmlns:p14="http://schemas.microsoft.com/office/powerpoint/2010/main" val="1175312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Ask Will you be Career Ready?  Are you committed, motivated and willing to be proactive? </a:t>
            </a:r>
            <a:endParaRPr lang="en-GB" dirty="0"/>
          </a:p>
        </p:txBody>
      </p:sp>
      <p:sp>
        <p:nvSpPr>
          <p:cNvPr id="4" name="Slide Number Placeholder 3"/>
          <p:cNvSpPr>
            <a:spLocks noGrp="1"/>
          </p:cNvSpPr>
          <p:nvPr>
            <p:ph type="sldNum" sz="quarter" idx="10"/>
          </p:nvPr>
        </p:nvSpPr>
        <p:spPr/>
        <p:txBody>
          <a:bodyPr/>
          <a:lstStyle/>
          <a:p>
            <a:fld id="{9F9A05EB-94F3-4491-8BE3-83EB6C7A7A80}" type="slidenum">
              <a:rPr lang="en-GB" smtClean="0"/>
              <a:t>15</a:t>
            </a:fld>
            <a:endParaRPr lang="en-GB"/>
          </a:p>
        </p:txBody>
      </p:sp>
    </p:spTree>
    <p:extLst>
      <p:ext uri="{BB962C8B-B14F-4D97-AF65-F5344CB8AC3E}">
        <p14:creationId xmlns:p14="http://schemas.microsoft.com/office/powerpoint/2010/main" val="1540519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Ask them to ask themselves “what can Career Ready do for me?”</a:t>
            </a:r>
            <a:endParaRPr lang="en-GB" dirty="0" smtClean="0"/>
          </a:p>
          <a:p>
            <a:endParaRPr lang="en-GB" dirty="0" smtClean="0"/>
          </a:p>
          <a:p>
            <a:r>
              <a:rPr lang="en-GB" dirty="0" smtClean="0"/>
              <a:t>Suggest they look at the website</a:t>
            </a:r>
          </a:p>
          <a:p>
            <a:r>
              <a:rPr lang="en-GB" dirty="0" smtClean="0"/>
              <a:t>Discuss it with</a:t>
            </a:r>
            <a:r>
              <a:rPr lang="en-GB" baseline="0" dirty="0" smtClean="0"/>
              <a:t> their family/ guardians</a:t>
            </a:r>
            <a:endParaRPr lang="en-GB" dirty="0" smtClean="0"/>
          </a:p>
          <a:p>
            <a:r>
              <a:rPr lang="en-GB" dirty="0" smtClean="0"/>
              <a:t>Speak</a:t>
            </a:r>
            <a:r>
              <a:rPr lang="en-GB" baseline="0" dirty="0" smtClean="0"/>
              <a:t> to their school coordinator</a:t>
            </a:r>
          </a:p>
          <a:p>
            <a:r>
              <a:rPr lang="en-GB" baseline="0" dirty="0" smtClean="0"/>
              <a:t>Speak to other students at the school who have been on the programme if they can.</a:t>
            </a:r>
            <a:endParaRPr lang="en-GB" dirty="0" smtClean="0"/>
          </a:p>
          <a:p>
            <a:endParaRPr lang="en-GB" dirty="0" smtClean="0"/>
          </a:p>
          <a:p>
            <a:r>
              <a:rPr lang="en-GB" dirty="0" smtClean="0"/>
              <a:t>Talk them through to the</a:t>
            </a:r>
            <a:r>
              <a:rPr lang="en-GB" baseline="0" dirty="0" smtClean="0"/>
              <a:t> application process below</a:t>
            </a:r>
          </a:p>
          <a:p>
            <a:endParaRPr lang="en-GB" baseline="0" dirty="0" smtClean="0"/>
          </a:p>
          <a:p>
            <a:pPr marL="171450" indent="-171450">
              <a:buFont typeface="Arial" panose="020B0604020202020204" pitchFamily="34" charset="0"/>
              <a:buChar char="•"/>
            </a:pPr>
            <a:r>
              <a:rPr lang="en-GB" baseline="0" dirty="0" smtClean="0"/>
              <a:t>Online application form</a:t>
            </a:r>
          </a:p>
          <a:p>
            <a:pPr marL="171450" indent="-171450">
              <a:buFont typeface="Arial" panose="020B0604020202020204" pitchFamily="34" charset="0"/>
              <a:buChar char="•"/>
            </a:pPr>
            <a:r>
              <a:rPr lang="en-GB" baseline="0" dirty="0" smtClean="0"/>
              <a:t>Teachers review the applications and identify students to shortlist for an interview</a:t>
            </a:r>
          </a:p>
          <a:p>
            <a:pPr marL="171450" indent="-171450">
              <a:buFont typeface="Arial" panose="020B0604020202020204" pitchFamily="34" charset="0"/>
              <a:buChar char="•"/>
            </a:pPr>
            <a:r>
              <a:rPr lang="en-GB" baseline="0" dirty="0" smtClean="0"/>
              <a:t>Teachers and employers  will interview them</a:t>
            </a:r>
          </a:p>
          <a:p>
            <a:pPr marL="171450" indent="-171450">
              <a:buFont typeface="Arial" panose="020B0604020202020204" pitchFamily="34" charset="0"/>
              <a:buChar char="•"/>
            </a:pPr>
            <a:r>
              <a:rPr lang="en-GB" baseline="0" dirty="0" smtClean="0"/>
              <a:t>Students offered a place</a:t>
            </a:r>
            <a:endParaRPr lang="en-GB" baseline="0" dirty="0"/>
          </a:p>
          <a:p>
            <a:pPr marL="0" indent="0">
              <a:buFont typeface="Arial" panose="020B0604020202020204" pitchFamily="34" charset="0"/>
              <a:buNone/>
            </a:pPr>
            <a:endParaRPr lang="en-GB" baseline="0" dirty="0"/>
          </a:p>
          <a:p>
            <a:pPr marL="0" indent="0">
              <a:buFont typeface="Arial" panose="020B0604020202020204" pitchFamily="34" charset="0"/>
              <a:buNone/>
            </a:pPr>
            <a:r>
              <a:rPr lang="en-GB" baseline="0" dirty="0" smtClean="0"/>
              <a:t> </a:t>
            </a:r>
          </a:p>
        </p:txBody>
      </p:sp>
      <p:sp>
        <p:nvSpPr>
          <p:cNvPr id="4" name="Slide Number Placeholder 3"/>
          <p:cNvSpPr>
            <a:spLocks noGrp="1"/>
          </p:cNvSpPr>
          <p:nvPr>
            <p:ph type="sldNum" sz="quarter" idx="10"/>
          </p:nvPr>
        </p:nvSpPr>
        <p:spPr/>
        <p:txBody>
          <a:bodyPr/>
          <a:lstStyle/>
          <a:p>
            <a:fld id="{9F9A05EB-94F3-4491-8BE3-83EB6C7A7A80}" type="slidenum">
              <a:rPr lang="en-GB" smtClean="0"/>
              <a:t>17</a:t>
            </a:fld>
            <a:endParaRPr lang="en-GB"/>
          </a:p>
        </p:txBody>
      </p:sp>
    </p:spTree>
    <p:extLst>
      <p:ext uri="{BB962C8B-B14F-4D97-AF65-F5344CB8AC3E}">
        <p14:creationId xmlns:p14="http://schemas.microsoft.com/office/powerpoint/2010/main" val="4113191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Tell them this is the Scotland page for School </a:t>
            </a:r>
            <a:r>
              <a:rPr lang="en-GB" baseline="0" dirty="0" smtClean="0"/>
              <a:t>then Students and they need to switch to this from the England Wales &amp; NI page – this page tells them about the programme and will remind them </a:t>
            </a:r>
            <a:r>
              <a:rPr lang="en-GB" baseline="0" dirty="0" err="1" smtClean="0"/>
              <a:t>aout</a:t>
            </a:r>
            <a:r>
              <a:rPr lang="en-GB" baseline="0" dirty="0" smtClean="0"/>
              <a:t> what they have heard to day.</a:t>
            </a:r>
            <a:endParaRPr lang="en-GB" dirty="0"/>
          </a:p>
        </p:txBody>
      </p:sp>
      <p:sp>
        <p:nvSpPr>
          <p:cNvPr id="4" name="Slide Number Placeholder 3"/>
          <p:cNvSpPr>
            <a:spLocks noGrp="1"/>
          </p:cNvSpPr>
          <p:nvPr>
            <p:ph type="sldNum" sz="quarter" idx="10"/>
          </p:nvPr>
        </p:nvSpPr>
        <p:spPr/>
        <p:txBody>
          <a:bodyPr/>
          <a:lstStyle/>
          <a:p>
            <a:fld id="{6D2C53B9-B98A-4CBD-B13D-9032B2D0B40C}" type="slidenum">
              <a:rPr lang="en-GB" smtClean="0"/>
              <a:t>18</a:t>
            </a:fld>
            <a:endParaRPr lang="en-GB"/>
          </a:p>
        </p:txBody>
      </p:sp>
    </p:spTree>
    <p:extLst>
      <p:ext uri="{BB962C8B-B14F-4D97-AF65-F5344CB8AC3E}">
        <p14:creationId xmlns:p14="http://schemas.microsoft.com/office/powerpoint/2010/main" val="2661377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Explain</a:t>
            </a:r>
            <a:r>
              <a:rPr lang="en-GB" baseline="0" dirty="0" smtClean="0"/>
              <a:t> they register on line and it is a user friendly process which they will find easy to follow</a:t>
            </a:r>
            <a:endParaRPr lang="en-GB" dirty="0"/>
          </a:p>
        </p:txBody>
      </p:sp>
      <p:sp>
        <p:nvSpPr>
          <p:cNvPr id="4" name="Slide Number Placeholder 3"/>
          <p:cNvSpPr>
            <a:spLocks noGrp="1"/>
          </p:cNvSpPr>
          <p:nvPr>
            <p:ph type="sldNum" sz="quarter" idx="10"/>
          </p:nvPr>
        </p:nvSpPr>
        <p:spPr/>
        <p:txBody>
          <a:bodyPr/>
          <a:lstStyle/>
          <a:p>
            <a:fld id="{6D2C53B9-B98A-4CBD-B13D-9032B2D0B40C}" type="slidenum">
              <a:rPr lang="en-GB" smtClean="0"/>
              <a:t>19</a:t>
            </a:fld>
            <a:endParaRPr lang="en-GB"/>
          </a:p>
        </p:txBody>
      </p:sp>
    </p:spTree>
    <p:extLst>
      <p:ext uri="{BB962C8B-B14F-4D97-AF65-F5344CB8AC3E}">
        <p14:creationId xmlns:p14="http://schemas.microsoft.com/office/powerpoint/2010/main" val="1347995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aseline="0" dirty="0" smtClean="0"/>
              <a:t>If you have any further questions, speak to your school coordinator about how you can get involved. </a:t>
            </a:r>
          </a:p>
          <a:p>
            <a:pPr marL="0" indent="0">
              <a:buFont typeface="Arial" panose="020B0604020202020204" pitchFamily="34" charset="0"/>
              <a:buNone/>
            </a:pPr>
            <a:endParaRPr lang="en-GB" baseline="0" dirty="0" smtClean="0"/>
          </a:p>
          <a:p>
            <a:pPr marL="0" indent="0">
              <a:buFont typeface="Arial" panose="020B0604020202020204" pitchFamily="34" charset="0"/>
              <a:buNone/>
            </a:pPr>
            <a:r>
              <a:rPr lang="en-GB" baseline="0" dirty="0" smtClean="0"/>
              <a:t>Finally any last questions if not say </a:t>
            </a:r>
            <a:r>
              <a:rPr lang="en-GB" baseline="0" dirty="0" err="1" smtClean="0"/>
              <a:t>say</a:t>
            </a:r>
            <a:r>
              <a:rPr lang="en-GB" baseline="0" dirty="0" smtClean="0"/>
              <a:t> good bye and thank them for coming along</a:t>
            </a:r>
          </a:p>
        </p:txBody>
      </p:sp>
      <p:sp>
        <p:nvSpPr>
          <p:cNvPr id="4" name="Slide Number Placeholder 3"/>
          <p:cNvSpPr>
            <a:spLocks noGrp="1"/>
          </p:cNvSpPr>
          <p:nvPr>
            <p:ph type="sldNum" sz="quarter" idx="10"/>
          </p:nvPr>
        </p:nvSpPr>
        <p:spPr/>
        <p:txBody>
          <a:bodyPr/>
          <a:lstStyle/>
          <a:p>
            <a:fld id="{9F9A05EB-94F3-4491-8BE3-83EB6C7A7A80}" type="slidenum">
              <a:rPr lang="en-GB" smtClean="0"/>
              <a:t>20</a:t>
            </a:fld>
            <a:endParaRPr lang="en-GB"/>
          </a:p>
        </p:txBody>
      </p:sp>
    </p:spTree>
    <p:extLst>
      <p:ext uri="{BB962C8B-B14F-4D97-AF65-F5344CB8AC3E}">
        <p14:creationId xmlns:p14="http://schemas.microsoft.com/office/powerpoint/2010/main" val="41131919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areer Ready – Front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Date Placeholder 3"/>
          <p:cNvSpPr>
            <a:spLocks noGrp="1"/>
          </p:cNvSpPr>
          <p:nvPr>
            <p:ph type="dt" sz="half" idx="10"/>
          </p:nvPr>
        </p:nvSpPr>
        <p:spPr>
          <a:xfrm>
            <a:off x="685800" y="6302688"/>
            <a:ext cx="4048301" cy="365125"/>
          </a:xfrm>
          <a:prstGeom prst="rect">
            <a:avLst/>
          </a:prstGeom>
        </p:spPr>
        <p:txBody>
          <a:bodyPr anchor="t" anchorCtr="0"/>
          <a:lstStyle>
            <a:lvl1pPr>
              <a:defRPr sz="1200">
                <a:latin typeface="Dosis"/>
                <a:cs typeface="Dosis"/>
              </a:defRPr>
            </a:lvl1pPr>
          </a:lstStyle>
          <a:p>
            <a:r>
              <a:rPr lang="en-US" dirty="0" smtClean="0"/>
              <a:t>Details</a:t>
            </a:r>
            <a:endParaRPr lang="en-US" dirty="0"/>
          </a:p>
        </p:txBody>
      </p:sp>
      <p:pic>
        <p:nvPicPr>
          <p:cNvPr id="9" name="Picture 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95536" y="620688"/>
            <a:ext cx="1700212"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393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Career Ready – Title Slide A">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799" y="447164"/>
            <a:ext cx="4513365" cy="2646501"/>
          </a:xfrm>
          <a:prstGeom prst="rect">
            <a:avLst/>
          </a:prstGeom>
        </p:spPr>
        <p:txBody>
          <a:bodyPr anchor="b" anchorCtr="0"/>
          <a:lstStyle>
            <a:lvl1pPr>
              <a:defRPr>
                <a:solidFill>
                  <a:srgbClr val="361E4C"/>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685800" y="3200549"/>
            <a:ext cx="3398406" cy="2934536"/>
          </a:xfrm>
          <a:prstGeom prst="rect">
            <a:avLst/>
          </a:prstGeom>
        </p:spPr>
        <p:txBody>
          <a:bodyPr/>
          <a:lstStyle>
            <a:lvl1pPr marL="0" indent="0" algn="l">
              <a:buNone/>
              <a:defRPr>
                <a:solidFill>
                  <a:srgbClr val="12908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
        <p:nvSpPr>
          <p:cNvPr id="4" name="Date Placeholder 3"/>
          <p:cNvSpPr>
            <a:spLocks noGrp="1"/>
          </p:cNvSpPr>
          <p:nvPr>
            <p:ph type="dt" sz="half" idx="10"/>
          </p:nvPr>
        </p:nvSpPr>
        <p:spPr>
          <a:xfrm>
            <a:off x="685800" y="6302688"/>
            <a:ext cx="4048301" cy="365125"/>
          </a:xfrm>
          <a:prstGeom prst="rect">
            <a:avLst/>
          </a:prstGeom>
        </p:spPr>
        <p:txBody>
          <a:bodyPr anchor="t" anchorCtr="0"/>
          <a:lstStyle>
            <a:lvl1pPr>
              <a:defRPr sz="1200">
                <a:latin typeface="Dosis"/>
                <a:cs typeface="Dosis"/>
              </a:defRPr>
            </a:lvl1pPr>
          </a:lstStyle>
          <a:p>
            <a:r>
              <a:rPr lang="en-US" dirty="0" smtClean="0"/>
              <a:t>Details</a:t>
            </a:r>
            <a:endParaRPr lang="en-US" dirty="0"/>
          </a:p>
        </p:txBody>
      </p:sp>
    </p:spTree>
    <p:extLst>
      <p:ext uri="{BB962C8B-B14F-4D97-AF65-F5344CB8AC3E}">
        <p14:creationId xmlns:p14="http://schemas.microsoft.com/office/powerpoint/2010/main" val="1128983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areer Ready – Title Slide B">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799" y="447164"/>
            <a:ext cx="4513365" cy="2646501"/>
          </a:xfrm>
          <a:prstGeom prst="rect">
            <a:avLst/>
          </a:prstGeom>
        </p:spPr>
        <p:txBody>
          <a:bodyPr anchor="b" anchorCtr="0"/>
          <a:lstStyle>
            <a:lvl1pPr>
              <a:defRPr>
                <a:solidFill>
                  <a:srgbClr val="361E4C"/>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685800" y="3200549"/>
            <a:ext cx="3398406" cy="2934536"/>
          </a:xfrm>
          <a:prstGeom prst="rect">
            <a:avLst/>
          </a:prstGeom>
        </p:spPr>
        <p:txBody>
          <a:bodyPr/>
          <a:lstStyle>
            <a:lvl1pPr marL="0" indent="0" algn="l">
              <a:buNone/>
              <a:defRPr>
                <a:solidFill>
                  <a:srgbClr val="12908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
        <p:nvSpPr>
          <p:cNvPr id="4" name="Date Placeholder 3"/>
          <p:cNvSpPr>
            <a:spLocks noGrp="1"/>
          </p:cNvSpPr>
          <p:nvPr>
            <p:ph type="dt" sz="half" idx="10"/>
          </p:nvPr>
        </p:nvSpPr>
        <p:spPr>
          <a:xfrm>
            <a:off x="685800" y="6302688"/>
            <a:ext cx="4048301" cy="365125"/>
          </a:xfrm>
          <a:prstGeom prst="rect">
            <a:avLst/>
          </a:prstGeom>
        </p:spPr>
        <p:txBody>
          <a:bodyPr anchor="t" anchorCtr="0"/>
          <a:lstStyle>
            <a:lvl1pPr>
              <a:defRPr sz="1200">
                <a:latin typeface="Dosis"/>
                <a:cs typeface="Dosis"/>
              </a:defRPr>
            </a:lvl1pPr>
          </a:lstStyle>
          <a:p>
            <a:r>
              <a:rPr lang="en-US" dirty="0" smtClean="0"/>
              <a:t>Details</a:t>
            </a:r>
            <a:endParaRPr lang="en-US" dirty="0"/>
          </a:p>
        </p:txBody>
      </p:sp>
    </p:spTree>
    <p:extLst>
      <p:ext uri="{BB962C8B-B14F-4D97-AF65-F5344CB8AC3E}">
        <p14:creationId xmlns:p14="http://schemas.microsoft.com/office/powerpoint/2010/main" val="916347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areer Ready – Title Slide C">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799" y="447164"/>
            <a:ext cx="4513365" cy="2646501"/>
          </a:xfrm>
          <a:prstGeom prst="rect">
            <a:avLst/>
          </a:prstGeom>
        </p:spPr>
        <p:txBody>
          <a:bodyPr anchor="b" anchorCtr="0"/>
          <a:lstStyle>
            <a:lvl1pPr>
              <a:defRPr>
                <a:solidFill>
                  <a:srgbClr val="361E4C"/>
                </a:solidFill>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685800" y="3200549"/>
            <a:ext cx="3398406" cy="2934536"/>
          </a:xfrm>
          <a:prstGeom prst="rect">
            <a:avLst/>
          </a:prstGeom>
        </p:spPr>
        <p:txBody>
          <a:bodyPr/>
          <a:lstStyle>
            <a:lvl1pPr marL="0" indent="0" algn="l">
              <a:buNone/>
              <a:defRPr>
                <a:solidFill>
                  <a:srgbClr val="12908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
        <p:nvSpPr>
          <p:cNvPr id="4" name="Date Placeholder 3"/>
          <p:cNvSpPr>
            <a:spLocks noGrp="1"/>
          </p:cNvSpPr>
          <p:nvPr>
            <p:ph type="dt" sz="half" idx="10"/>
          </p:nvPr>
        </p:nvSpPr>
        <p:spPr>
          <a:xfrm>
            <a:off x="685800" y="6302688"/>
            <a:ext cx="4048301" cy="365125"/>
          </a:xfrm>
          <a:prstGeom prst="rect">
            <a:avLst/>
          </a:prstGeom>
        </p:spPr>
        <p:txBody>
          <a:bodyPr anchor="t" anchorCtr="0"/>
          <a:lstStyle>
            <a:lvl1pPr>
              <a:defRPr sz="1200">
                <a:latin typeface="Dosis"/>
                <a:cs typeface="Dosis"/>
              </a:defRPr>
            </a:lvl1pPr>
          </a:lstStyle>
          <a:p>
            <a:r>
              <a:rPr lang="en-US" dirty="0" smtClean="0"/>
              <a:t>Details</a:t>
            </a:r>
            <a:endParaRPr lang="en-US" dirty="0"/>
          </a:p>
        </p:txBody>
      </p:sp>
    </p:spTree>
    <p:extLst>
      <p:ext uri="{BB962C8B-B14F-4D97-AF65-F5344CB8AC3E}">
        <p14:creationId xmlns:p14="http://schemas.microsoft.com/office/powerpoint/2010/main" val="4187385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areer Ready – Statement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685799" y="661802"/>
            <a:ext cx="5914515" cy="5145363"/>
          </a:xfrm>
          <a:prstGeom prst="rect">
            <a:avLst/>
          </a:prstGeom>
        </p:spPr>
        <p:txBody>
          <a:bodyPr anchor="ctr" anchorCtr="0"/>
          <a:lstStyle>
            <a:lvl1pPr marL="0" indent="0" algn="l">
              <a:buNone/>
              <a:defRPr sz="4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
        <p:nvSpPr>
          <p:cNvPr id="4" name="Date Placeholder 3"/>
          <p:cNvSpPr>
            <a:spLocks noGrp="1"/>
          </p:cNvSpPr>
          <p:nvPr>
            <p:ph type="dt" sz="half" idx="10"/>
          </p:nvPr>
        </p:nvSpPr>
        <p:spPr>
          <a:xfrm>
            <a:off x="685800" y="6302688"/>
            <a:ext cx="4048301" cy="365125"/>
          </a:xfrm>
          <a:prstGeom prst="rect">
            <a:avLst/>
          </a:prstGeom>
        </p:spPr>
        <p:txBody>
          <a:bodyPr anchor="t" anchorCtr="0"/>
          <a:lstStyle>
            <a:lvl1pPr>
              <a:defRPr sz="1200">
                <a:latin typeface="Dosis"/>
                <a:cs typeface="Dosis"/>
              </a:defRPr>
            </a:lvl1pPr>
          </a:lstStyle>
          <a:p>
            <a:r>
              <a:rPr lang="en-US" dirty="0" smtClean="0"/>
              <a:t>Details</a:t>
            </a:r>
            <a:endParaRPr lang="en-US" dirty="0"/>
          </a:p>
        </p:txBody>
      </p:sp>
      <p:pic>
        <p:nvPicPr>
          <p:cNvPr id="6" name="Picture 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43864" y="5772281"/>
            <a:ext cx="961509" cy="93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8482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Career Ready – Two Column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202714"/>
            <a:ext cx="8229600" cy="1363974"/>
          </a:xfrm>
          <a:prstGeom prst="rect">
            <a:avLst/>
          </a:prstGeom>
        </p:spPr>
        <p:txBody>
          <a:bodyPr anchor="b" anchorCtr="0"/>
          <a:lstStyle>
            <a:lvl1pPr>
              <a:defRPr>
                <a:solidFill>
                  <a:srgbClr val="80006F"/>
                </a:solidFill>
              </a:defRPr>
            </a:lvl1pPr>
          </a:lstStyle>
          <a:p>
            <a:r>
              <a:rPr lang="en-GB" dirty="0" smtClean="0"/>
              <a:t>Click to edit Master title style</a:t>
            </a:r>
            <a:endParaRPr lang="en-US" dirty="0"/>
          </a:p>
        </p:txBody>
      </p:sp>
      <p:sp>
        <p:nvSpPr>
          <p:cNvPr id="3" name="Content Placeholder 2"/>
          <p:cNvSpPr>
            <a:spLocks noGrp="1"/>
          </p:cNvSpPr>
          <p:nvPr>
            <p:ph sz="half" idx="1"/>
          </p:nvPr>
        </p:nvSpPr>
        <p:spPr>
          <a:xfrm>
            <a:off x="457200" y="174925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74925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pic>
        <p:nvPicPr>
          <p:cNvPr id="8" name="Picture 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43864" y="5772281"/>
            <a:ext cx="961509" cy="93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965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areer Ready – Single Column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202714"/>
            <a:ext cx="8229600" cy="1363974"/>
          </a:xfrm>
          <a:prstGeom prst="rect">
            <a:avLst/>
          </a:prstGeom>
        </p:spPr>
        <p:txBody>
          <a:bodyPr anchor="b" anchorCtr="0"/>
          <a:lstStyle>
            <a:lvl1pPr>
              <a:defRPr>
                <a:solidFill>
                  <a:srgbClr val="80006F"/>
                </a:solidFill>
              </a:defRPr>
            </a:lvl1pPr>
          </a:lstStyle>
          <a:p>
            <a:r>
              <a:rPr lang="en-GB" dirty="0" smtClean="0"/>
              <a:t>Click to edit Master title style</a:t>
            </a:r>
            <a:endParaRPr lang="en-US" dirty="0"/>
          </a:p>
        </p:txBody>
      </p:sp>
      <p:sp>
        <p:nvSpPr>
          <p:cNvPr id="3" name="Content Placeholder 2"/>
          <p:cNvSpPr>
            <a:spLocks noGrp="1"/>
          </p:cNvSpPr>
          <p:nvPr>
            <p:ph sz="half" idx="1"/>
          </p:nvPr>
        </p:nvSpPr>
        <p:spPr>
          <a:xfrm>
            <a:off x="457200" y="1749250"/>
            <a:ext cx="8229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pic>
        <p:nvPicPr>
          <p:cNvPr id="8" name="Picture 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43864" y="5772281"/>
            <a:ext cx="961509" cy="93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8959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areer Ready – Content Comparison">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202714"/>
            <a:ext cx="8229600" cy="1363974"/>
          </a:xfrm>
          <a:prstGeom prst="rect">
            <a:avLst/>
          </a:prstGeom>
        </p:spPr>
        <p:txBody>
          <a:bodyPr anchor="b" anchorCtr="0"/>
          <a:lstStyle>
            <a:lvl1pPr>
              <a:defRPr>
                <a:solidFill>
                  <a:srgbClr val="80006F"/>
                </a:solidFill>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0">
                <a:solidFill>
                  <a:srgbClr val="1290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0">
                <a:solidFill>
                  <a:srgbClr val="1290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pic>
        <p:nvPicPr>
          <p:cNvPr id="10" name="Picture 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43864" y="5772281"/>
            <a:ext cx="961509" cy="93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560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Career Ready – Picture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792288" y="4800600"/>
            <a:ext cx="5486400" cy="566738"/>
          </a:xfrm>
          <a:prstGeom prst="rect">
            <a:avLst/>
          </a:prstGeom>
        </p:spPr>
        <p:txBody>
          <a:bodyPr anchor="b"/>
          <a:lstStyle>
            <a:lvl1pPr algn="l">
              <a:defRPr sz="2000" b="0">
                <a:solidFill>
                  <a:srgbClr val="129089"/>
                </a:solidFill>
              </a:defRPr>
            </a:lvl1pPr>
          </a:lstStyle>
          <a:p>
            <a:r>
              <a:rPr lang="en-GB"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solidFill>
                  <a:srgbClr val="361E4C"/>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pic>
        <p:nvPicPr>
          <p:cNvPr id="8" name="Picture 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43864" y="5772281"/>
            <a:ext cx="961509" cy="93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146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785875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0" r:id="rId3"/>
    <p:sldLayoutId id="2147483661" r:id="rId4"/>
    <p:sldLayoutId id="2147483663" r:id="rId5"/>
    <p:sldLayoutId id="2147483652" r:id="rId6"/>
    <p:sldLayoutId id="2147483664" r:id="rId7"/>
    <p:sldLayoutId id="2147483653" r:id="rId8"/>
    <p:sldLayoutId id="2147483657" r:id="rId9"/>
  </p:sldLayoutIdLst>
  <p:txStyles>
    <p:titleStyle>
      <a:lvl1pPr algn="l" defTabSz="457200" rtl="0" eaLnBrk="1" latinLnBrk="0" hangingPunct="1">
        <a:spcBef>
          <a:spcPct val="0"/>
        </a:spcBef>
        <a:buNone/>
        <a:defRPr sz="4400" kern="1200">
          <a:solidFill>
            <a:schemeClr val="tx1"/>
          </a:solidFill>
          <a:latin typeface="Dosis"/>
          <a:ea typeface="+mj-ea"/>
          <a:cs typeface="Dosi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Dosis"/>
          <a:ea typeface="+mn-ea"/>
          <a:cs typeface="Dosis"/>
        </a:defRPr>
      </a:lvl1pPr>
      <a:lvl2pPr marL="742950" indent="-285750" algn="l" defTabSz="457200" rtl="0" eaLnBrk="1" latinLnBrk="0" hangingPunct="1">
        <a:spcBef>
          <a:spcPct val="20000"/>
        </a:spcBef>
        <a:buFont typeface="Arial"/>
        <a:buChar char="–"/>
        <a:defRPr sz="2800" kern="1200">
          <a:solidFill>
            <a:schemeClr val="tx1"/>
          </a:solidFill>
          <a:latin typeface="Dosis"/>
          <a:ea typeface="+mn-ea"/>
          <a:cs typeface="Dosis"/>
        </a:defRPr>
      </a:lvl2pPr>
      <a:lvl3pPr marL="1143000" indent="-228600" algn="l" defTabSz="457200" rtl="0" eaLnBrk="1" latinLnBrk="0" hangingPunct="1">
        <a:spcBef>
          <a:spcPct val="20000"/>
        </a:spcBef>
        <a:buFont typeface="Arial"/>
        <a:buChar char="•"/>
        <a:defRPr sz="2400" kern="1200">
          <a:solidFill>
            <a:schemeClr val="tx1"/>
          </a:solidFill>
          <a:latin typeface="Dosis"/>
          <a:ea typeface="+mn-ea"/>
          <a:cs typeface="Dosis"/>
        </a:defRPr>
      </a:lvl3pPr>
      <a:lvl4pPr marL="1600200" indent="-228600" algn="l" defTabSz="457200" rtl="0" eaLnBrk="1" latinLnBrk="0" hangingPunct="1">
        <a:spcBef>
          <a:spcPct val="20000"/>
        </a:spcBef>
        <a:buFont typeface="Arial"/>
        <a:buChar char="–"/>
        <a:defRPr sz="2000" kern="1200">
          <a:solidFill>
            <a:schemeClr val="tx1"/>
          </a:solidFill>
          <a:latin typeface="Dosis"/>
          <a:ea typeface="+mn-ea"/>
          <a:cs typeface="Dosis"/>
        </a:defRPr>
      </a:lvl4pPr>
      <a:lvl5pPr marL="2057400" indent="-228600" algn="l" defTabSz="457200" rtl="0" eaLnBrk="1" latinLnBrk="0" hangingPunct="1">
        <a:spcBef>
          <a:spcPct val="20000"/>
        </a:spcBef>
        <a:buFont typeface="Arial"/>
        <a:buChar char="»"/>
        <a:defRPr sz="2000" kern="1200">
          <a:solidFill>
            <a:schemeClr val="tx1"/>
          </a:solidFill>
          <a:latin typeface="Dosis"/>
          <a:ea typeface="+mn-ea"/>
          <a:cs typeface="Dosi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hyperlink" Target="http://www.google.co.uk/url?sa=i&amp;rct=j&amp;q=&amp;esrc=s&amp;source=images&amp;cd=&amp;cad=rja&amp;uact=8&amp;ved=&amp;url=http://www.crummock.com/&amp;psig=AFQjCNGM50s7gcQhgZ4wTtNhuor11WoltQ&amp;ust=1443088293972269" TargetMode="External"/><Relationship Id="rId18" Type="http://schemas.openxmlformats.org/officeDocument/2006/relationships/image" Target="../media/image23.png"/><Relationship Id="rId26" Type="http://schemas.openxmlformats.org/officeDocument/2006/relationships/image" Target="../media/image29.png"/><Relationship Id="rId39" Type="http://schemas.openxmlformats.org/officeDocument/2006/relationships/image" Target="../media/image39.png"/><Relationship Id="rId3" Type="http://schemas.openxmlformats.org/officeDocument/2006/relationships/image" Target="../media/image12.png"/><Relationship Id="rId21" Type="http://schemas.openxmlformats.org/officeDocument/2006/relationships/image" Target="../media/image26.png"/><Relationship Id="rId34" Type="http://schemas.openxmlformats.org/officeDocument/2006/relationships/image" Target="../media/image35.png"/><Relationship Id="rId42" Type="http://schemas.openxmlformats.org/officeDocument/2006/relationships/image" Target="../media/image41.png"/><Relationship Id="rId7" Type="http://schemas.openxmlformats.org/officeDocument/2006/relationships/image" Target="../media/image15.png"/><Relationship Id="rId12" Type="http://schemas.openxmlformats.org/officeDocument/2006/relationships/image" Target="../media/image19.png"/><Relationship Id="rId17" Type="http://schemas.openxmlformats.org/officeDocument/2006/relationships/hyperlink" Target="http://www.google.co.uk/url?sa=i&amp;rct=j&amp;q=&amp;esrc=s&amp;source=images&amp;cd=&amp;cad=rja&amp;uact=8&amp;ved=&amp;url=http://www.forthestuaryforum.co.uk/&amp;psig=AFQjCNGWtUlH0KYpIt0m68vvxXzFgcUCxA&amp;ust=1443088700894963" TargetMode="External"/><Relationship Id="rId25" Type="http://schemas.openxmlformats.org/officeDocument/2006/relationships/hyperlink" Target="http://www.google.co.uk/url?sa=i&amp;rct=j&amp;q=&amp;esrc=s&amp;source=images&amp;cd=&amp;cad=rja&amp;uact=8&amp;ved=0CAcQjRxqFQoTCJToppP0jMgCFYZXFAod2tQDEQ&amp;url=http://www.google.co.uk/url?sa=i&amp;rct=j&amp;q=&amp;esrc=s&amp;source=images&amp;cd=&amp;cad=rja&amp;uact=8&amp;ved=&amp;url=http://www.mactag.com/&amp;psig=AFQjCNGktT9N_xvxNACiYvDQqkgX5fNcDA&amp;ust=1443089140371323&amp;psig=AFQjCNGktT9N_xvxNACiYvDQqkgX5fNcDA&amp;ust=1443089140371323" TargetMode="External"/><Relationship Id="rId33" Type="http://schemas.openxmlformats.org/officeDocument/2006/relationships/image" Target="../media/image34.png"/><Relationship Id="rId38" Type="http://schemas.openxmlformats.org/officeDocument/2006/relationships/image" Target="../media/image38.png"/><Relationship Id="rId2" Type="http://schemas.openxmlformats.org/officeDocument/2006/relationships/notesSlide" Target="../notesSlides/notesSlide5.xml"/><Relationship Id="rId16" Type="http://schemas.openxmlformats.org/officeDocument/2006/relationships/image" Target="../media/image22.png"/><Relationship Id="rId20" Type="http://schemas.openxmlformats.org/officeDocument/2006/relationships/image" Target="../media/image25.png"/><Relationship Id="rId29" Type="http://schemas.openxmlformats.org/officeDocument/2006/relationships/image" Target="../media/image31.jpeg"/><Relationship Id="rId41" Type="http://schemas.openxmlformats.org/officeDocument/2006/relationships/hyperlink" Target="http://www.google.co.uk/url?sa=i&amp;rct=j&amp;q=&amp;esrc=s&amp;source=images&amp;cd=&amp;cad=rja&amp;uact=8&amp;ved=0CAcQjRxqFQoTCNj9_uX3jMgCFclVFAodXoEFDw&amp;url=http://www.visitscotland.com/&amp;psig=AFQjCNGvnaWH970eoe863a6J27TN3lR1lQ&amp;ust=1443090120527479" TargetMode="External"/><Relationship Id="rId1" Type="http://schemas.openxmlformats.org/officeDocument/2006/relationships/slideLayout" Target="../slideLayouts/slideLayout7.xml"/><Relationship Id="rId6" Type="http://schemas.openxmlformats.org/officeDocument/2006/relationships/image" Target="../media/image14.jpeg"/><Relationship Id="rId11" Type="http://schemas.openxmlformats.org/officeDocument/2006/relationships/image" Target="../media/image18.png"/><Relationship Id="rId24" Type="http://schemas.openxmlformats.org/officeDocument/2006/relationships/image" Target="../media/image28.png"/><Relationship Id="rId32" Type="http://schemas.openxmlformats.org/officeDocument/2006/relationships/image" Target="../media/image33.png"/><Relationship Id="rId37" Type="http://schemas.openxmlformats.org/officeDocument/2006/relationships/image" Target="../media/image37.png"/><Relationship Id="rId40" Type="http://schemas.openxmlformats.org/officeDocument/2006/relationships/image" Target="../media/image40.png"/><Relationship Id="rId5" Type="http://schemas.openxmlformats.org/officeDocument/2006/relationships/hyperlink" Target="http://www.google.co.uk/url?sa=i&amp;rct=j&amp;q=&amp;esrc=s&amp;source=images&amp;cd=&amp;cad=rja&amp;uact=8&amp;ved=0CAcQjRxqFQoTCOuwlKPtjMgCFUyyFAodxvgODg&amp;url=http://www.dailyrecord.co.uk/business/company-results-forecasts/brodies-llp-reports-double-digit-turnover-5018547&amp;psig=AFQjCNHG6tRaBKT9r6hg16MbOPzN2fadww&amp;ust=1443087253846213" TargetMode="External"/><Relationship Id="rId15" Type="http://schemas.openxmlformats.org/officeDocument/2006/relationships/image" Target="../media/image21.jpeg"/><Relationship Id="rId23" Type="http://schemas.openxmlformats.org/officeDocument/2006/relationships/image" Target="../media/image27.png"/><Relationship Id="rId28" Type="http://schemas.openxmlformats.org/officeDocument/2006/relationships/hyperlink" Target="http://www.google.co.uk/url?sa=i&amp;rct=j&amp;q=&amp;esrc=s&amp;source=images&amp;cd=&amp;cad=rja&amp;uact=8&amp;ved=0CAcQjRxqFQoTCIC1m571jMgCFcbXFAodMkULDw&amp;url=http://www.tripadvisor.co.uk/LocationPhotoDirectLink-g187055-d283375-i40041893-Premier_Inn_Milton_Keynes_Central-Milton_Keynes_Buckinghamshire_England.html&amp;psig=AFQjCNHdGRsmHdcWqaqV4xaohBqkJkuCpQ&amp;ust=1443089411678053" TargetMode="External"/><Relationship Id="rId36" Type="http://schemas.openxmlformats.org/officeDocument/2006/relationships/hyperlink" Target="http://www.google.co.uk/url?sa=i&amp;rct=j&amp;q=&amp;esrc=s&amp;source=images&amp;cd=&amp;cad=rja&amp;uact=8&amp;ved=0CAcQjRxqFQoTCLO7u872jMgCFUbAFAodb8kHDw&amp;url=http://www.sqa.org.uk/&amp;psig=AFQjCNEUonj3_870y2PoLxIRu9fbDXDfVw&amp;ust=1443089791080696" TargetMode="External"/><Relationship Id="rId10" Type="http://schemas.openxmlformats.org/officeDocument/2006/relationships/hyperlink" Target="http://www.google.co.uk/url?sa=i&amp;rct=j&amp;q=&amp;esrc=s&amp;source=images&amp;cd=&amp;cad=rja&amp;uact=8&amp;ved=0CAcQjRxqFQoTCOe-wsLvjMgCFYvsFAod9vMPEA&amp;url=http://archaeologydataservice.ac.uk/archives/view/greylit/browse.cfm?unit=AOC%20Archaeology&amp;psig=AFQjCNHXbsSOyfy2TafAk81zkq6xoQpPDA&amp;ust=1443087750181029" TargetMode="External"/><Relationship Id="rId19" Type="http://schemas.openxmlformats.org/officeDocument/2006/relationships/image" Target="../media/image24.png"/><Relationship Id="rId31" Type="http://schemas.openxmlformats.org/officeDocument/2006/relationships/hyperlink" Target="http://www.google.co.uk/url?sa=i&amp;rct=j&amp;q=&amp;esrc=s&amp;source=images&amp;cd=&amp;cad=rja&amp;uact=8&amp;ved=&amp;url=http://www.viper-project.org.uk/release/&amp;psig=AFQjCNFGfZKnzDuVOcIZyNl2sSIpMXRC_w&amp;ust=1443089582692567" TargetMode="External"/><Relationship Id="rId44" Type="http://schemas.openxmlformats.org/officeDocument/2006/relationships/image" Target="../media/image43.jpg"/><Relationship Id="rId4" Type="http://schemas.openxmlformats.org/officeDocument/2006/relationships/image" Target="../media/image13.png"/><Relationship Id="rId9" Type="http://schemas.openxmlformats.org/officeDocument/2006/relationships/image" Target="../media/image17.png"/><Relationship Id="rId14" Type="http://schemas.openxmlformats.org/officeDocument/2006/relationships/image" Target="../media/image20.jpeg"/><Relationship Id="rId22" Type="http://schemas.openxmlformats.org/officeDocument/2006/relationships/hyperlink" Target="http://www.google.co.uk/url?sa=i&amp;rct=j&amp;q=&amp;esrc=s&amp;source=images&amp;cd=&amp;cad=rja&amp;uact=8&amp;ved=0CAMQjRxqFQoTCInarqLzjMgCFYRKFAodyuMNEQ&amp;url=http://www.lloydsbankinggroup.com/&amp;psig=AFQjCNFljc8ZuSB6OMliR5ApECxBwcSTsw&amp;ust=1443088914704012" TargetMode="External"/><Relationship Id="rId27" Type="http://schemas.openxmlformats.org/officeDocument/2006/relationships/image" Target="../media/image30.png"/><Relationship Id="rId30" Type="http://schemas.openxmlformats.org/officeDocument/2006/relationships/image" Target="../media/image32.png"/><Relationship Id="rId35" Type="http://schemas.openxmlformats.org/officeDocument/2006/relationships/image" Target="../media/image36.png"/><Relationship Id="rId43" Type="http://schemas.openxmlformats.org/officeDocument/2006/relationships/image" Target="../media/image42.jpeg"/></Relationships>
</file>

<file path=ppt/slides/_rels/slide9.xml.rels><?xml version="1.0" encoding="UTF-8" standalone="yes"?>
<Relationships xmlns="http://schemas.openxmlformats.org/package/2006/relationships"><Relationship Id="rId8" Type="http://schemas.openxmlformats.org/officeDocument/2006/relationships/image" Target="../media/image49.jpg"/><Relationship Id="rId13" Type="http://schemas.openxmlformats.org/officeDocument/2006/relationships/image" Target="../media/image54.jpg"/><Relationship Id="rId18" Type="http://schemas.openxmlformats.org/officeDocument/2006/relationships/image" Target="../media/image59.png"/><Relationship Id="rId26" Type="http://schemas.openxmlformats.org/officeDocument/2006/relationships/image" Target="../media/image67.png"/><Relationship Id="rId3" Type="http://schemas.openxmlformats.org/officeDocument/2006/relationships/image" Target="../media/image44.jpg"/><Relationship Id="rId21" Type="http://schemas.openxmlformats.org/officeDocument/2006/relationships/image" Target="../media/image62.jpg"/><Relationship Id="rId34" Type="http://schemas.openxmlformats.org/officeDocument/2006/relationships/image" Target="../media/image73.jpeg"/><Relationship Id="rId7" Type="http://schemas.openxmlformats.org/officeDocument/2006/relationships/image" Target="../media/image48.png"/><Relationship Id="rId12" Type="http://schemas.openxmlformats.org/officeDocument/2006/relationships/image" Target="../media/image53.jpg"/><Relationship Id="rId17" Type="http://schemas.openxmlformats.org/officeDocument/2006/relationships/image" Target="../media/image58.jpeg"/><Relationship Id="rId25" Type="http://schemas.openxmlformats.org/officeDocument/2006/relationships/image" Target="../media/image66.TIF"/><Relationship Id="rId33" Type="http://schemas.openxmlformats.org/officeDocument/2006/relationships/image" Target="../media/image72.png"/><Relationship Id="rId38" Type="http://schemas.openxmlformats.org/officeDocument/2006/relationships/image" Target="../media/image77.png"/><Relationship Id="rId2" Type="http://schemas.openxmlformats.org/officeDocument/2006/relationships/notesSlide" Target="../notesSlides/notesSlide6.xml"/><Relationship Id="rId16" Type="http://schemas.openxmlformats.org/officeDocument/2006/relationships/image" Target="../media/image57.gif"/><Relationship Id="rId20" Type="http://schemas.openxmlformats.org/officeDocument/2006/relationships/image" Target="../media/image61.jpg"/><Relationship Id="rId29" Type="http://schemas.openxmlformats.org/officeDocument/2006/relationships/hyperlink" Target="http://www.google.co.uk/url?sa=i&amp;rct=j&amp;q=&amp;esrc=s&amp;source=images&amp;cd=&amp;cad=rja&amp;uact=8&amp;ved=0CAcQjRxqFQoTCM-std7vl8gCFcNdGgodDeEDlQ&amp;url=http://ir.fmctechnologies.com/releasedetail.cfm?ReleaseID=932249&amp;psig=AFQjCNGoWMZIhG2HmQ6Qhy3Bo0ba_wcwcw&amp;ust=1443465918852835" TargetMode="External"/><Relationship Id="rId1" Type="http://schemas.openxmlformats.org/officeDocument/2006/relationships/slideLayout" Target="../slideLayouts/slideLayout9.xml"/><Relationship Id="rId6" Type="http://schemas.openxmlformats.org/officeDocument/2006/relationships/image" Target="../media/image47.jpg"/><Relationship Id="rId11" Type="http://schemas.openxmlformats.org/officeDocument/2006/relationships/image" Target="../media/image52.jpg"/><Relationship Id="rId24" Type="http://schemas.openxmlformats.org/officeDocument/2006/relationships/image" Target="../media/image65.jpg"/><Relationship Id="rId32" Type="http://schemas.openxmlformats.org/officeDocument/2006/relationships/image" Target="../media/image71.jpeg"/><Relationship Id="rId37" Type="http://schemas.openxmlformats.org/officeDocument/2006/relationships/image" Target="../media/image76.png"/><Relationship Id="rId5" Type="http://schemas.openxmlformats.org/officeDocument/2006/relationships/image" Target="../media/image46.png"/><Relationship Id="rId15" Type="http://schemas.openxmlformats.org/officeDocument/2006/relationships/image" Target="../media/image56.jpg"/><Relationship Id="rId23" Type="http://schemas.openxmlformats.org/officeDocument/2006/relationships/image" Target="../media/image64.jpg"/><Relationship Id="rId28" Type="http://schemas.openxmlformats.org/officeDocument/2006/relationships/image" Target="../media/image69.png"/><Relationship Id="rId36" Type="http://schemas.openxmlformats.org/officeDocument/2006/relationships/image" Target="../media/image75.gif"/><Relationship Id="rId10" Type="http://schemas.openxmlformats.org/officeDocument/2006/relationships/image" Target="../media/image51.jpg"/><Relationship Id="rId19" Type="http://schemas.openxmlformats.org/officeDocument/2006/relationships/image" Target="../media/image60.png"/><Relationship Id="rId31" Type="http://schemas.openxmlformats.org/officeDocument/2006/relationships/hyperlink" Target="http://www.google.co.uk/url?sa=i&amp;rct=j&amp;q=&amp;esrc=s&amp;source=images&amp;cd=&amp;cad=rja&amp;uact=8&amp;ved=0CAMQjRxqFQoTCK-pqP_wl8gCFclbGgodeTIJBw&amp;url=http://farehamcreekvets.co.uk/after-hours-emergency-care.html&amp;psig=AFQjCNFiUXUibUoA3bB3FZcN7CWIa__2mw&amp;ust=1443466261444402" TargetMode="External"/><Relationship Id="rId4" Type="http://schemas.openxmlformats.org/officeDocument/2006/relationships/image" Target="../media/image45.gif"/><Relationship Id="rId9" Type="http://schemas.openxmlformats.org/officeDocument/2006/relationships/image" Target="../media/image50.jpg"/><Relationship Id="rId14" Type="http://schemas.openxmlformats.org/officeDocument/2006/relationships/image" Target="../media/image55.jpeg"/><Relationship Id="rId22" Type="http://schemas.openxmlformats.org/officeDocument/2006/relationships/image" Target="../media/image63.png"/><Relationship Id="rId27" Type="http://schemas.openxmlformats.org/officeDocument/2006/relationships/image" Target="../media/image68.jpeg"/><Relationship Id="rId30" Type="http://schemas.openxmlformats.org/officeDocument/2006/relationships/image" Target="../media/image70.png"/><Relationship Id="rId35" Type="http://schemas.openxmlformats.org/officeDocument/2006/relationships/image" Target="../media/image7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717176"/>
            <a:ext cx="4908177" cy="4338918"/>
          </a:xfrm>
        </p:spPr>
        <p:txBody>
          <a:bodyPr/>
          <a:lstStyle/>
          <a:p>
            <a:r>
              <a:rPr lang="en-GB" sz="5400" b="1" dirty="0" smtClean="0">
                <a:latin typeface="+mn-lt"/>
              </a:rPr>
              <a:t>Stand up.</a:t>
            </a:r>
            <a:br>
              <a:rPr lang="en-GB" sz="5400" b="1" dirty="0" smtClean="0">
                <a:latin typeface="+mn-lt"/>
              </a:rPr>
            </a:br>
            <a:r>
              <a:rPr lang="en-GB" sz="5400" b="1" dirty="0" smtClean="0">
                <a:latin typeface="+mn-lt"/>
              </a:rPr>
              <a:t>Get involved.</a:t>
            </a:r>
            <a:br>
              <a:rPr lang="en-GB" sz="5400" b="1" dirty="0" smtClean="0">
                <a:latin typeface="+mn-lt"/>
              </a:rPr>
            </a:br>
            <a:r>
              <a:rPr lang="en-GB" sz="5400" b="1" dirty="0" smtClean="0">
                <a:latin typeface="+mn-lt"/>
              </a:rPr>
              <a:t>Get Career Ready.</a:t>
            </a:r>
            <a:endParaRPr lang="en-GB" sz="5400" b="1" dirty="0">
              <a:latin typeface="+mn-lt"/>
            </a:endParaRPr>
          </a:p>
        </p:txBody>
      </p:sp>
    </p:spTree>
    <p:extLst>
      <p:ext uri="{BB962C8B-B14F-4D97-AF65-F5344CB8AC3E}">
        <p14:creationId xmlns:p14="http://schemas.microsoft.com/office/powerpoint/2010/main" val="37314067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49250"/>
            <a:ext cx="7981950" cy="4525963"/>
          </a:xfrm>
        </p:spPr>
        <p:txBody>
          <a:bodyPr/>
          <a:lstStyle/>
          <a:p>
            <a:pPr>
              <a:buClr>
                <a:srgbClr val="80006F"/>
              </a:buClr>
              <a:buSzPct val="127000"/>
            </a:pPr>
            <a:r>
              <a:rPr lang="en-GB" altLang="en-US" dirty="0" smtClean="0">
                <a:solidFill>
                  <a:srgbClr val="129089"/>
                </a:solidFill>
              </a:rPr>
              <a:t>Introduce you to </a:t>
            </a:r>
            <a:r>
              <a:rPr lang="en-GB" altLang="en-US" dirty="0">
                <a:solidFill>
                  <a:srgbClr val="129089"/>
                </a:solidFill>
              </a:rPr>
              <a:t>Career </a:t>
            </a:r>
            <a:r>
              <a:rPr lang="en-GB" altLang="en-US" dirty="0" smtClean="0">
                <a:solidFill>
                  <a:srgbClr val="129089"/>
                </a:solidFill>
              </a:rPr>
              <a:t>Ready</a:t>
            </a:r>
          </a:p>
          <a:p>
            <a:pPr>
              <a:buClr>
                <a:srgbClr val="80006F"/>
              </a:buClr>
              <a:buSzPct val="127000"/>
            </a:pPr>
            <a:r>
              <a:rPr lang="en-GB" altLang="en-US" dirty="0" smtClean="0">
                <a:solidFill>
                  <a:srgbClr val="129089"/>
                </a:solidFill>
              </a:rPr>
              <a:t>Help you to understand</a:t>
            </a:r>
            <a:r>
              <a:rPr lang="en-GB" altLang="en-US" dirty="0">
                <a:solidFill>
                  <a:srgbClr val="129089"/>
                </a:solidFill>
              </a:rPr>
              <a:t> </a:t>
            </a:r>
            <a:endParaRPr lang="en-GB" altLang="en-US" dirty="0" smtClean="0">
              <a:solidFill>
                <a:srgbClr val="129089"/>
              </a:solidFill>
            </a:endParaRPr>
          </a:p>
          <a:p>
            <a:pPr lvl="1">
              <a:buClr>
                <a:srgbClr val="80006F"/>
              </a:buClr>
              <a:buSzPct val="127000"/>
            </a:pPr>
            <a:r>
              <a:rPr lang="en-GB" altLang="en-US" dirty="0" smtClean="0">
                <a:solidFill>
                  <a:srgbClr val="129089"/>
                </a:solidFill>
              </a:rPr>
              <a:t>the great opportunity open to you</a:t>
            </a:r>
          </a:p>
          <a:p>
            <a:pPr lvl="1">
              <a:buClr>
                <a:srgbClr val="80006F"/>
              </a:buClr>
              <a:buSzPct val="127000"/>
            </a:pPr>
            <a:r>
              <a:rPr lang="en-GB" altLang="en-US" dirty="0">
                <a:solidFill>
                  <a:srgbClr val="129089"/>
                </a:solidFill>
              </a:rPr>
              <a:t>t</a:t>
            </a:r>
            <a:r>
              <a:rPr lang="en-GB" altLang="en-US" dirty="0" smtClean="0">
                <a:solidFill>
                  <a:srgbClr val="129089"/>
                </a:solidFill>
              </a:rPr>
              <a:t>he commitment you need to make</a:t>
            </a:r>
            <a:endParaRPr lang="en-GB" altLang="en-US" dirty="0">
              <a:solidFill>
                <a:srgbClr val="129089"/>
              </a:solidFill>
            </a:endParaRPr>
          </a:p>
          <a:p>
            <a:pPr lvl="1">
              <a:buClr>
                <a:srgbClr val="80006F"/>
              </a:buClr>
              <a:buSzPct val="127000"/>
            </a:pPr>
            <a:r>
              <a:rPr lang="en-GB" altLang="en-US" dirty="0" smtClean="0">
                <a:solidFill>
                  <a:srgbClr val="129089"/>
                </a:solidFill>
              </a:rPr>
              <a:t>the key </a:t>
            </a:r>
            <a:r>
              <a:rPr lang="en-GB" altLang="en-US" dirty="0">
                <a:solidFill>
                  <a:srgbClr val="129089"/>
                </a:solidFill>
              </a:rPr>
              <a:t>elements of the </a:t>
            </a:r>
            <a:r>
              <a:rPr lang="en-GB" altLang="en-US" dirty="0" smtClean="0">
                <a:solidFill>
                  <a:srgbClr val="129089"/>
                </a:solidFill>
              </a:rPr>
              <a:t>programme</a:t>
            </a:r>
          </a:p>
          <a:p>
            <a:pPr lvl="1">
              <a:buClr>
                <a:srgbClr val="80006F"/>
              </a:buClr>
              <a:buSzPct val="127000"/>
            </a:pPr>
            <a:r>
              <a:rPr lang="en-GB" altLang="en-US" dirty="0" smtClean="0">
                <a:solidFill>
                  <a:srgbClr val="129089"/>
                </a:solidFill>
              </a:rPr>
              <a:t>who </a:t>
            </a:r>
            <a:r>
              <a:rPr lang="en-GB" altLang="en-US" dirty="0">
                <a:solidFill>
                  <a:srgbClr val="129089"/>
                </a:solidFill>
              </a:rPr>
              <a:t>the programme is aimed at</a:t>
            </a:r>
          </a:p>
          <a:p>
            <a:pPr>
              <a:buClr>
                <a:srgbClr val="80006F"/>
              </a:buClr>
              <a:buSzPct val="127000"/>
            </a:pPr>
            <a:endParaRPr lang="en-GB" altLang="en-US" dirty="0" smtClean="0">
              <a:solidFill>
                <a:srgbClr val="129089"/>
              </a:solidFill>
            </a:endParaRPr>
          </a:p>
          <a:p>
            <a:pPr>
              <a:buClr>
                <a:srgbClr val="80006F"/>
              </a:buClr>
              <a:buSzPct val="127000"/>
            </a:pPr>
            <a:r>
              <a:rPr lang="en-GB" altLang="en-US" dirty="0" smtClean="0">
                <a:solidFill>
                  <a:srgbClr val="129089"/>
                </a:solidFill>
              </a:rPr>
              <a:t>Understand </a:t>
            </a:r>
            <a:r>
              <a:rPr lang="en-GB" altLang="en-US" dirty="0">
                <a:solidFill>
                  <a:srgbClr val="129089"/>
                </a:solidFill>
              </a:rPr>
              <a:t>how and when to apply</a:t>
            </a:r>
          </a:p>
          <a:p>
            <a:pPr lvl="1">
              <a:buClr>
                <a:srgbClr val="80006F"/>
              </a:buClr>
              <a:buSzPct val="127000"/>
              <a:buFontTx/>
              <a:buChar char="-"/>
            </a:pPr>
            <a:endParaRPr lang="en-GB" altLang="en-US" dirty="0">
              <a:solidFill>
                <a:srgbClr val="129089"/>
              </a:solidFill>
            </a:endParaRPr>
          </a:p>
        </p:txBody>
      </p:sp>
      <p:sp>
        <p:nvSpPr>
          <p:cNvPr id="5" name="Title 4"/>
          <p:cNvSpPr>
            <a:spLocks noGrp="1"/>
          </p:cNvSpPr>
          <p:nvPr>
            <p:ph type="title"/>
          </p:nvPr>
        </p:nvSpPr>
        <p:spPr/>
        <p:txBody>
          <a:bodyPr/>
          <a:lstStyle/>
          <a:p>
            <a:r>
              <a:rPr lang="en-GB" dirty="0" smtClean="0">
                <a:solidFill>
                  <a:srgbClr val="361E4C"/>
                </a:solidFill>
              </a:rPr>
              <a:t>What is this session about?</a:t>
            </a:r>
            <a:endParaRPr lang="en-GB" dirty="0">
              <a:solidFill>
                <a:srgbClr val="361E4C"/>
              </a:solidFill>
            </a:endParaRPr>
          </a:p>
        </p:txBody>
      </p:sp>
    </p:spTree>
    <p:extLst>
      <p:ext uri="{BB962C8B-B14F-4D97-AF65-F5344CB8AC3E}">
        <p14:creationId xmlns:p14="http://schemas.microsoft.com/office/powerpoint/2010/main" val="15264529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US" dirty="0" smtClean="0"/>
              <a:t>Introducing Career Ready</a:t>
            </a:r>
            <a:endParaRPr lang="en-US" dirty="0"/>
          </a:p>
        </p:txBody>
      </p:sp>
    </p:spTree>
    <p:extLst>
      <p:ext uri="{BB962C8B-B14F-4D97-AF65-F5344CB8AC3E}">
        <p14:creationId xmlns:p14="http://schemas.microsoft.com/office/powerpoint/2010/main" val="24665166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63974"/>
          </a:xfrm>
        </p:spPr>
        <p:txBody>
          <a:bodyPr/>
          <a:lstStyle/>
          <a:p>
            <a:r>
              <a:rPr lang="en-US" dirty="0" smtClean="0"/>
              <a:t>Career Ready</a:t>
            </a:r>
            <a:endParaRPr lang="en-US" dirty="0"/>
          </a:p>
        </p:txBody>
      </p:sp>
      <p:graphicFrame>
        <p:nvGraphicFramePr>
          <p:cNvPr id="4" name="Diagram 3"/>
          <p:cNvGraphicFramePr/>
          <p:nvPr>
            <p:extLst>
              <p:ext uri="{D42A27DB-BD31-4B8C-83A1-F6EECF244321}">
                <p14:modId xmlns:p14="http://schemas.microsoft.com/office/powerpoint/2010/main" val="3065501371"/>
              </p:ext>
            </p:extLst>
          </p:nvPr>
        </p:nvGraphicFramePr>
        <p:xfrm>
          <a:off x="914400" y="1816100"/>
          <a:ext cx="7181850" cy="452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1850546" y="5862935"/>
            <a:ext cx="1729560"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b="1" dirty="0" smtClean="0">
                <a:solidFill>
                  <a:schemeClr val="tx1"/>
                </a:solidFill>
                <a:latin typeface="Dosis"/>
              </a:rPr>
              <a:t>Skills</a:t>
            </a:r>
          </a:p>
          <a:p>
            <a:pPr algn="ctr"/>
            <a:r>
              <a:rPr lang="en-GB" b="1" dirty="0" smtClean="0">
                <a:solidFill>
                  <a:schemeClr val="tx1"/>
                </a:solidFill>
                <a:latin typeface="Dosis"/>
              </a:rPr>
              <a:t>Attitudes</a:t>
            </a:r>
          </a:p>
          <a:p>
            <a:pPr algn="ctr"/>
            <a:r>
              <a:rPr lang="en-GB" b="1" dirty="0" smtClean="0">
                <a:solidFill>
                  <a:schemeClr val="tx1"/>
                </a:solidFill>
                <a:latin typeface="Dosis"/>
              </a:rPr>
              <a:t>Networks</a:t>
            </a:r>
            <a:endParaRPr lang="en-GB" b="1" dirty="0">
              <a:solidFill>
                <a:schemeClr val="tx1"/>
              </a:solidFill>
              <a:latin typeface="Dosis"/>
            </a:endParaRPr>
          </a:p>
        </p:txBody>
      </p:sp>
      <p:pic>
        <p:nvPicPr>
          <p:cNvPr id="1026" name="Picture 2" descr="C:\Users\denise.campbell_car\AppData\Local\Microsoft\Windows\Temporary Internet Files\Content.IE5\Y3YHO7OB\200px-Bridge_pictogram.svg[1].png"/>
          <p:cNvPicPr>
            <a:picLocks noChangeAspect="1" noChangeArrowheads="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53250" y="2305050"/>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rot="1337409">
            <a:off x="6539919" y="3154918"/>
            <a:ext cx="952505" cy="307777"/>
          </a:xfrm>
          <a:prstGeom prst="rect">
            <a:avLst/>
          </a:prstGeom>
          <a:noFill/>
        </p:spPr>
        <p:txBody>
          <a:bodyPr wrap="none" rtlCol="0">
            <a:spAutoFit/>
          </a:bodyPr>
          <a:lstStyle/>
          <a:p>
            <a:r>
              <a:rPr lang="en-GB" sz="1400" b="1" dirty="0" smtClean="0">
                <a:latin typeface="Dosis"/>
              </a:rPr>
              <a:t>SCHOOL</a:t>
            </a:r>
            <a:endParaRPr lang="en-GB" sz="1400" b="1" dirty="0">
              <a:latin typeface="Dosis"/>
            </a:endParaRPr>
          </a:p>
        </p:txBody>
      </p:sp>
      <p:sp>
        <p:nvSpPr>
          <p:cNvPr id="10" name="TextBox 9"/>
          <p:cNvSpPr txBox="1"/>
          <p:nvPr/>
        </p:nvSpPr>
        <p:spPr>
          <a:xfrm rot="180510">
            <a:off x="7618652" y="2986173"/>
            <a:ext cx="574196" cy="307777"/>
          </a:xfrm>
          <a:prstGeom prst="rect">
            <a:avLst/>
          </a:prstGeom>
          <a:noFill/>
        </p:spPr>
        <p:txBody>
          <a:bodyPr wrap="none" rtlCol="0">
            <a:spAutoFit/>
          </a:bodyPr>
          <a:lstStyle/>
          <a:p>
            <a:r>
              <a:rPr lang="en-GB" sz="1400" b="1" dirty="0" smtClean="0">
                <a:latin typeface="Dosis"/>
              </a:rPr>
              <a:t>GAP</a:t>
            </a:r>
            <a:endParaRPr lang="en-GB" sz="1400" b="1" dirty="0">
              <a:latin typeface="Dosis"/>
            </a:endParaRPr>
          </a:p>
        </p:txBody>
      </p:sp>
      <p:sp>
        <p:nvSpPr>
          <p:cNvPr id="11" name="TextBox 10"/>
          <p:cNvSpPr txBox="1"/>
          <p:nvPr/>
        </p:nvSpPr>
        <p:spPr>
          <a:xfrm rot="19520605">
            <a:off x="8309934" y="3172779"/>
            <a:ext cx="753732" cy="307777"/>
          </a:xfrm>
          <a:prstGeom prst="rect">
            <a:avLst/>
          </a:prstGeom>
          <a:noFill/>
        </p:spPr>
        <p:txBody>
          <a:bodyPr wrap="none" rtlCol="0">
            <a:spAutoFit/>
          </a:bodyPr>
          <a:lstStyle/>
          <a:p>
            <a:r>
              <a:rPr lang="en-GB" sz="1400" b="1" dirty="0" smtClean="0">
                <a:latin typeface="Dosis"/>
              </a:rPr>
              <a:t>WORK</a:t>
            </a:r>
            <a:endParaRPr lang="en-GB" sz="1400" b="1" dirty="0">
              <a:latin typeface="Dosis"/>
            </a:endParaRPr>
          </a:p>
        </p:txBody>
      </p:sp>
      <p:sp>
        <p:nvSpPr>
          <p:cNvPr id="9" name="Rectangle 8"/>
          <p:cNvSpPr/>
          <p:nvPr/>
        </p:nvSpPr>
        <p:spPr>
          <a:xfrm>
            <a:off x="2986860" y="3286560"/>
            <a:ext cx="3170291" cy="175432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2 YEARS – </a:t>
            </a:r>
          </a:p>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s5 &amp; s6</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3" name="TextBox 12"/>
          <p:cNvSpPr txBox="1"/>
          <p:nvPr/>
        </p:nvSpPr>
        <p:spPr>
          <a:xfrm>
            <a:off x="5431287" y="892770"/>
            <a:ext cx="2934202" cy="1477328"/>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b="1" dirty="0" smtClean="0">
                <a:latin typeface="Dosis"/>
              </a:rPr>
              <a:t>Career Ready</a:t>
            </a:r>
          </a:p>
          <a:p>
            <a:pPr algn="ctr"/>
            <a:r>
              <a:rPr lang="en-GB" b="1" dirty="0" smtClean="0">
                <a:latin typeface="Dosis"/>
              </a:rPr>
              <a:t>Local Authorities  Schools</a:t>
            </a:r>
          </a:p>
          <a:p>
            <a:pPr algn="ctr"/>
            <a:r>
              <a:rPr lang="en-GB" b="1" dirty="0" smtClean="0">
                <a:latin typeface="Dosis"/>
              </a:rPr>
              <a:t>Employers</a:t>
            </a:r>
          </a:p>
          <a:p>
            <a:pPr algn="ctr"/>
            <a:r>
              <a:rPr lang="en-GB" b="1" dirty="0" smtClean="0">
                <a:latin typeface="Dosis"/>
              </a:rPr>
              <a:t>and You</a:t>
            </a:r>
            <a:endParaRPr lang="en-GB" b="1" dirty="0">
              <a:latin typeface="Dosis"/>
            </a:endParaRPr>
          </a:p>
        </p:txBody>
      </p:sp>
      <p:sp>
        <p:nvSpPr>
          <p:cNvPr id="12" name="Rectangle 11"/>
          <p:cNvSpPr/>
          <p:nvPr/>
        </p:nvSpPr>
        <p:spPr>
          <a:xfrm rot="20449137">
            <a:off x="88197" y="3069516"/>
            <a:ext cx="2338204"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solidFill>
                  <a:srgbClr val="CC6600"/>
                </a:solidFill>
                <a:effectLst>
                  <a:outerShdw blurRad="50800" dist="39000" dir="5460000" algn="tl">
                    <a:srgbClr val="000000">
                      <a:alpha val="38000"/>
                    </a:srgbClr>
                  </a:outerShdw>
                </a:effectLst>
              </a:rPr>
              <a:t>Confidence</a:t>
            </a:r>
            <a:endParaRPr lang="en-US" sz="3600" b="1" cap="none" spc="0" dirty="0">
              <a:ln w="11430"/>
              <a:solidFill>
                <a:srgbClr val="CC66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4172831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704849" y="718953"/>
            <a:ext cx="6286501" cy="3243448"/>
          </a:xfrm>
        </p:spPr>
        <p:txBody>
          <a:bodyPr/>
          <a:lstStyle/>
          <a:p>
            <a:r>
              <a:rPr lang="en-GB" sz="1800" i="1" dirty="0" smtClean="0"/>
              <a:t>“I’ve </a:t>
            </a:r>
            <a:r>
              <a:rPr lang="en-GB" sz="1800" i="1" dirty="0"/>
              <a:t>been a geek all my life – seeing how I could use my weird branch of intelligence in a career was such a revelation. It has made my try harder in school and set me a new direction. It is the best thing I have ever done</a:t>
            </a:r>
            <a:r>
              <a:rPr lang="en-GB" sz="1800" dirty="0" smtClean="0"/>
              <a:t>.” </a:t>
            </a:r>
          </a:p>
          <a:p>
            <a:r>
              <a:rPr lang="en-GB" sz="1800" b="1" dirty="0" smtClean="0"/>
              <a:t>Scott </a:t>
            </a:r>
            <a:r>
              <a:rPr lang="en-GB" sz="1800" b="1" dirty="0" err="1"/>
              <a:t>Labrum</a:t>
            </a:r>
            <a:r>
              <a:rPr lang="en-GB" sz="1800" dirty="0"/>
              <a:t> </a:t>
            </a:r>
            <a:r>
              <a:rPr lang="en-GB" sz="1600" b="1" dirty="0" smtClean="0"/>
              <a:t>(Career Ready student)</a:t>
            </a:r>
            <a:endParaRPr lang="en-GB" sz="1400" b="1" dirty="0"/>
          </a:p>
          <a:p>
            <a:pPr indent="4763">
              <a:lnSpc>
                <a:spcPct val="80000"/>
              </a:lnSpc>
            </a:pPr>
            <a:r>
              <a:rPr lang="en-GB" altLang="en-US" sz="4800" dirty="0"/>
              <a:t>							</a:t>
            </a:r>
            <a:endParaRPr lang="en-US" sz="3200" dirty="0"/>
          </a:p>
        </p:txBody>
      </p:sp>
      <p:sp>
        <p:nvSpPr>
          <p:cNvPr id="3" name="Rectangle 2"/>
          <p:cNvSpPr/>
          <p:nvPr/>
        </p:nvSpPr>
        <p:spPr>
          <a:xfrm>
            <a:off x="723899" y="3506391"/>
            <a:ext cx="5772150" cy="3139321"/>
          </a:xfrm>
          <a:prstGeom prst="rect">
            <a:avLst/>
          </a:prstGeom>
        </p:spPr>
        <p:txBody>
          <a:bodyPr wrap="square">
            <a:spAutoFit/>
          </a:bodyPr>
          <a:lstStyle/>
          <a:p>
            <a:r>
              <a:rPr lang="en-US" dirty="0">
                <a:solidFill>
                  <a:schemeClr val="bg1"/>
                </a:solidFill>
                <a:latin typeface="Dosis"/>
              </a:rPr>
              <a:t>“</a:t>
            </a:r>
            <a:r>
              <a:rPr lang="en-US" i="1" dirty="0">
                <a:solidFill>
                  <a:schemeClr val="bg1"/>
                </a:solidFill>
                <a:latin typeface="Dosis"/>
              </a:rPr>
              <a:t>For me, Career Ready has been life changing</a:t>
            </a:r>
            <a:r>
              <a:rPr lang="en-US" i="1" dirty="0" smtClean="0">
                <a:solidFill>
                  <a:schemeClr val="bg1"/>
                </a:solidFill>
                <a:latin typeface="Dosis"/>
              </a:rPr>
              <a:t>.. </a:t>
            </a:r>
            <a:r>
              <a:rPr lang="en-US" i="1" dirty="0">
                <a:solidFill>
                  <a:schemeClr val="bg1"/>
                </a:solidFill>
                <a:latin typeface="Dosis"/>
              </a:rPr>
              <a:t>Thanks to Career Ready, I've had the support of my mentor in the Royal Bank of Scotland who has supported me through the most difficult times in my life, and he's helped me achieve many of my goals in life. I've had so much support from the programme and I believe if it wasn't for Career Ready I wouldn't be sitting where I am today. I've loved been involved, and I recommend it to absolutely everyone. It’s an opportunity nobody should ever pass up</a:t>
            </a:r>
            <a:r>
              <a:rPr lang="en-US" dirty="0" smtClean="0">
                <a:solidFill>
                  <a:schemeClr val="bg1"/>
                </a:solidFill>
                <a:latin typeface="Dosis"/>
              </a:rPr>
              <a:t>.”</a:t>
            </a:r>
          </a:p>
          <a:p>
            <a:r>
              <a:rPr lang="en-US" b="1" dirty="0" smtClean="0">
                <a:solidFill>
                  <a:schemeClr val="bg1"/>
                </a:solidFill>
                <a:latin typeface="Dosis"/>
              </a:rPr>
              <a:t>Morven Petrie (Career Ready Student)</a:t>
            </a:r>
            <a:endParaRPr lang="en-GB" b="1" dirty="0">
              <a:solidFill>
                <a:schemeClr val="bg1"/>
              </a:solidFill>
              <a:latin typeface="Dosis"/>
            </a:endParaRPr>
          </a:p>
        </p:txBody>
      </p:sp>
    </p:spTree>
    <p:extLst>
      <p:ext uri="{BB962C8B-B14F-4D97-AF65-F5344CB8AC3E}">
        <p14:creationId xmlns:p14="http://schemas.microsoft.com/office/powerpoint/2010/main" val="11186761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GB" altLang="en-US" sz="4000" dirty="0" smtClean="0"/>
              <a:t>Understanding the key elements of the programme</a:t>
            </a:r>
            <a:endParaRPr lang="en-GB" altLang="en-US" sz="4000" dirty="0"/>
          </a:p>
        </p:txBody>
      </p:sp>
    </p:spTree>
    <p:extLst>
      <p:ext uri="{BB962C8B-B14F-4D97-AF65-F5344CB8AC3E}">
        <p14:creationId xmlns:p14="http://schemas.microsoft.com/office/powerpoint/2010/main" val="15340692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685800" y="661988"/>
            <a:ext cx="7826375" cy="5145087"/>
          </a:xfrm>
        </p:spPr>
        <p:txBody>
          <a:bodyPr anchor="t"/>
          <a:lstStyle/>
          <a:p>
            <a:pPr marL="571500" indent="-571500">
              <a:buFont typeface="Arial" panose="020B0604020202020204" pitchFamily="34" charset="0"/>
              <a:buChar char="•"/>
            </a:pPr>
            <a:r>
              <a:rPr lang="en-GB" dirty="0" smtClean="0">
                <a:latin typeface="+mj-lt"/>
              </a:rPr>
              <a:t>Mentoring </a:t>
            </a:r>
          </a:p>
          <a:p>
            <a:pPr marL="571500" indent="-571500">
              <a:buFont typeface="Arial" panose="020B0604020202020204" pitchFamily="34" charset="0"/>
              <a:buChar char="•"/>
            </a:pPr>
            <a:r>
              <a:rPr lang="en-GB" dirty="0" err="1" smtClean="0">
                <a:latin typeface="+mj-lt"/>
              </a:rPr>
              <a:t>Masterclasses</a:t>
            </a:r>
            <a:endParaRPr lang="en-GB" dirty="0" smtClean="0">
              <a:latin typeface="+mj-lt"/>
            </a:endParaRPr>
          </a:p>
          <a:p>
            <a:pPr marL="571500" indent="-571500">
              <a:buFont typeface="Arial" panose="020B0604020202020204" pitchFamily="34" charset="0"/>
              <a:buChar char="•"/>
            </a:pPr>
            <a:r>
              <a:rPr lang="en-GB" dirty="0" smtClean="0">
                <a:latin typeface="+mj-lt"/>
              </a:rPr>
              <a:t>Workplace visits</a:t>
            </a:r>
          </a:p>
          <a:p>
            <a:pPr marL="571500" indent="-571500">
              <a:buFont typeface="Arial" panose="020B0604020202020204" pitchFamily="34" charset="0"/>
              <a:buChar char="•"/>
            </a:pPr>
            <a:r>
              <a:rPr lang="en-GB" dirty="0" smtClean="0">
                <a:latin typeface="+mj-lt"/>
              </a:rPr>
              <a:t>Internships</a:t>
            </a:r>
          </a:p>
          <a:p>
            <a:pPr marL="571500" indent="-571500">
              <a:buFont typeface="Arial" panose="020B0604020202020204" pitchFamily="34" charset="0"/>
              <a:buChar char="•"/>
            </a:pPr>
            <a:r>
              <a:rPr lang="en-GB" dirty="0" smtClean="0">
                <a:latin typeface="+mj-lt"/>
              </a:rPr>
              <a:t>Events  </a:t>
            </a:r>
          </a:p>
        </p:txBody>
      </p:sp>
    </p:spTree>
    <p:extLst>
      <p:ext uri="{BB962C8B-B14F-4D97-AF65-F5344CB8AC3E}">
        <p14:creationId xmlns:p14="http://schemas.microsoft.com/office/powerpoint/2010/main" val="2941429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bwMode="auto">
          <a:xfrm>
            <a:off x="28575" y="-682625"/>
            <a:ext cx="9163050" cy="1363663"/>
          </a:xfrm>
          <a:noFill/>
          <a:ln>
            <a:miter lim="800000"/>
            <a:headEnd/>
            <a:tailEnd/>
          </a:ln>
        </p:spPr>
        <p:txBody>
          <a:bodyPr vert="horz" wrap="square" lIns="91440" tIns="45720" rIns="91440" bIns="45720" numCol="1" compatLnSpc="1">
            <a:prstTxWarp prst="textNoShape">
              <a:avLst/>
            </a:prstTxWarp>
          </a:bodyPr>
          <a:lstStyle/>
          <a:p>
            <a:r>
              <a:rPr lang="en-US" sz="3200" b="1" dirty="0" smtClean="0"/>
              <a:t>We work with several hundred employers</a:t>
            </a:r>
          </a:p>
        </p:txBody>
      </p:sp>
      <p:pic>
        <p:nvPicPr>
          <p:cNvPr id="16386" name="Picture 4"/>
          <p:cNvPicPr>
            <a:picLocks noChangeAspect="1" noChangeArrowheads="1"/>
          </p:cNvPicPr>
          <p:nvPr/>
        </p:nvPicPr>
        <p:blipFill>
          <a:blip r:embed="rId3"/>
          <a:srcRect/>
          <a:stretch>
            <a:fillRect/>
          </a:stretch>
        </p:blipFill>
        <p:spPr bwMode="auto">
          <a:xfrm>
            <a:off x="3186113" y="1036638"/>
            <a:ext cx="1682750" cy="377825"/>
          </a:xfrm>
          <a:prstGeom prst="rect">
            <a:avLst/>
          </a:prstGeom>
          <a:noFill/>
          <a:ln w="9525">
            <a:noFill/>
            <a:miter lim="800000"/>
            <a:headEnd/>
            <a:tailEnd/>
          </a:ln>
        </p:spPr>
      </p:pic>
      <p:pic>
        <p:nvPicPr>
          <p:cNvPr id="16387" name="Picture 5"/>
          <p:cNvPicPr>
            <a:picLocks noChangeAspect="1" noChangeArrowheads="1"/>
          </p:cNvPicPr>
          <p:nvPr/>
        </p:nvPicPr>
        <p:blipFill>
          <a:blip r:embed="rId4"/>
          <a:srcRect/>
          <a:stretch>
            <a:fillRect/>
          </a:stretch>
        </p:blipFill>
        <p:spPr bwMode="auto">
          <a:xfrm>
            <a:off x="4868863" y="727075"/>
            <a:ext cx="1243012" cy="933450"/>
          </a:xfrm>
          <a:prstGeom prst="rect">
            <a:avLst/>
          </a:prstGeom>
          <a:noFill/>
          <a:ln w="9525">
            <a:noFill/>
            <a:miter lim="800000"/>
            <a:headEnd/>
            <a:tailEnd/>
          </a:ln>
        </p:spPr>
      </p:pic>
      <p:sp>
        <p:nvSpPr>
          <p:cNvPr id="16388" name="AutoShape 7" descr="Image result for brodies llp logo"/>
          <p:cNvSpPr>
            <a:spLocks noChangeAspect="1" noChangeArrowheads="1"/>
          </p:cNvSpPr>
          <p:nvPr/>
        </p:nvSpPr>
        <p:spPr bwMode="auto">
          <a:xfrm>
            <a:off x="3705225" y="2852738"/>
            <a:ext cx="1733550" cy="1152525"/>
          </a:xfrm>
          <a:prstGeom prst="rect">
            <a:avLst/>
          </a:prstGeom>
          <a:noFill/>
          <a:ln w="9525">
            <a:noFill/>
            <a:miter lim="800000"/>
            <a:headEnd/>
            <a:tailEnd/>
          </a:ln>
        </p:spPr>
        <p:txBody>
          <a:bodyPr/>
          <a:lstStyle/>
          <a:p>
            <a:pPr defTabSz="914400"/>
            <a:endParaRPr lang="en-GB">
              <a:latin typeface="Calibri" pitchFamily="34" charset="0"/>
            </a:endParaRPr>
          </a:p>
        </p:txBody>
      </p:sp>
      <p:sp>
        <p:nvSpPr>
          <p:cNvPr id="16389" name="AutoShape 11" descr="Image result for brodies llp logo"/>
          <p:cNvSpPr>
            <a:spLocks noChangeAspect="1" noChangeArrowheads="1"/>
          </p:cNvSpPr>
          <p:nvPr/>
        </p:nvSpPr>
        <p:spPr bwMode="auto">
          <a:xfrm>
            <a:off x="53975" y="0"/>
            <a:ext cx="304800" cy="304800"/>
          </a:xfrm>
          <a:prstGeom prst="rect">
            <a:avLst/>
          </a:prstGeom>
          <a:noFill/>
          <a:ln w="9525">
            <a:noFill/>
            <a:miter lim="800000"/>
            <a:headEnd/>
            <a:tailEnd/>
          </a:ln>
        </p:spPr>
        <p:txBody>
          <a:bodyPr/>
          <a:lstStyle/>
          <a:p>
            <a:endParaRPr lang="en-US">
              <a:latin typeface="Calibri" pitchFamily="34" charset="0"/>
            </a:endParaRPr>
          </a:p>
        </p:txBody>
      </p:sp>
      <p:sp>
        <p:nvSpPr>
          <p:cNvPr id="16390" name="AutoShape 13" descr="Image result for brodies llp logo"/>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latin typeface="Calibri" pitchFamily="34" charset="0"/>
            </a:endParaRPr>
          </a:p>
        </p:txBody>
      </p:sp>
      <p:pic>
        <p:nvPicPr>
          <p:cNvPr id="16391" name="Picture 15" descr="brodies-logo">
            <a:hlinkClick r:id="rId5"/>
          </p:cNvPr>
          <p:cNvPicPr>
            <a:picLocks noChangeAspect="1" noChangeArrowheads="1"/>
          </p:cNvPicPr>
          <p:nvPr/>
        </p:nvPicPr>
        <p:blipFill>
          <a:blip r:embed="rId6"/>
          <a:srcRect/>
          <a:stretch>
            <a:fillRect/>
          </a:stretch>
        </p:blipFill>
        <p:spPr bwMode="auto">
          <a:xfrm>
            <a:off x="6338888" y="727075"/>
            <a:ext cx="1371600" cy="720725"/>
          </a:xfrm>
          <a:prstGeom prst="rect">
            <a:avLst/>
          </a:prstGeom>
          <a:noFill/>
          <a:ln w="9525">
            <a:noFill/>
            <a:miter lim="800000"/>
            <a:headEnd/>
            <a:tailEnd/>
          </a:ln>
        </p:spPr>
      </p:pic>
      <p:pic>
        <p:nvPicPr>
          <p:cNvPr id="16392" name="Picture 16"/>
          <p:cNvPicPr>
            <a:picLocks noChangeAspect="1" noChangeArrowheads="1"/>
          </p:cNvPicPr>
          <p:nvPr/>
        </p:nvPicPr>
        <p:blipFill>
          <a:blip r:embed="rId7"/>
          <a:srcRect/>
          <a:stretch>
            <a:fillRect/>
          </a:stretch>
        </p:blipFill>
        <p:spPr bwMode="auto">
          <a:xfrm>
            <a:off x="7229475" y="727075"/>
            <a:ext cx="1962150" cy="820738"/>
          </a:xfrm>
          <a:prstGeom prst="rect">
            <a:avLst/>
          </a:prstGeom>
          <a:noFill/>
          <a:ln w="9525">
            <a:noFill/>
            <a:miter lim="800000"/>
            <a:headEnd/>
            <a:tailEnd/>
          </a:ln>
        </p:spPr>
      </p:pic>
      <p:pic>
        <p:nvPicPr>
          <p:cNvPr id="16393" name="Picture 17"/>
          <p:cNvPicPr>
            <a:picLocks noChangeAspect="1" noChangeArrowheads="1"/>
          </p:cNvPicPr>
          <p:nvPr/>
        </p:nvPicPr>
        <p:blipFill>
          <a:blip r:embed="rId8"/>
          <a:srcRect/>
          <a:stretch>
            <a:fillRect/>
          </a:stretch>
        </p:blipFill>
        <p:spPr bwMode="auto">
          <a:xfrm>
            <a:off x="53975" y="1736725"/>
            <a:ext cx="1543050" cy="798513"/>
          </a:xfrm>
          <a:prstGeom prst="rect">
            <a:avLst/>
          </a:prstGeom>
          <a:noFill/>
          <a:ln w="9525">
            <a:noFill/>
            <a:miter lim="800000"/>
            <a:headEnd/>
            <a:tailEnd/>
          </a:ln>
        </p:spPr>
      </p:pic>
      <p:pic>
        <p:nvPicPr>
          <p:cNvPr id="16394" name="Picture 18"/>
          <p:cNvPicPr>
            <a:picLocks noChangeAspect="1" noChangeArrowheads="1"/>
          </p:cNvPicPr>
          <p:nvPr/>
        </p:nvPicPr>
        <p:blipFill>
          <a:blip r:embed="rId9"/>
          <a:srcRect/>
          <a:stretch>
            <a:fillRect/>
          </a:stretch>
        </p:blipFill>
        <p:spPr bwMode="auto">
          <a:xfrm>
            <a:off x="1730375" y="1797050"/>
            <a:ext cx="1749425" cy="450850"/>
          </a:xfrm>
          <a:prstGeom prst="rect">
            <a:avLst/>
          </a:prstGeom>
          <a:noFill/>
          <a:ln w="9525">
            <a:noFill/>
            <a:miter lim="800000"/>
            <a:headEnd/>
            <a:tailEnd/>
          </a:ln>
        </p:spPr>
      </p:pic>
      <p:sp>
        <p:nvSpPr>
          <p:cNvPr id="16395" name="AutoShape 20" descr="Image result for AOC Archaeology logo"/>
          <p:cNvSpPr>
            <a:spLocks noChangeAspect="1" noChangeArrowheads="1"/>
          </p:cNvSpPr>
          <p:nvPr/>
        </p:nvSpPr>
        <p:spPr bwMode="auto">
          <a:xfrm>
            <a:off x="4043363" y="3057525"/>
            <a:ext cx="1057275" cy="742950"/>
          </a:xfrm>
          <a:prstGeom prst="rect">
            <a:avLst/>
          </a:prstGeom>
          <a:noFill/>
          <a:ln w="9525">
            <a:noFill/>
            <a:miter lim="800000"/>
            <a:headEnd/>
            <a:tailEnd/>
          </a:ln>
        </p:spPr>
        <p:txBody>
          <a:bodyPr/>
          <a:lstStyle/>
          <a:p>
            <a:endParaRPr lang="en-US">
              <a:latin typeface="Calibri" pitchFamily="34" charset="0"/>
            </a:endParaRPr>
          </a:p>
        </p:txBody>
      </p:sp>
      <p:sp>
        <p:nvSpPr>
          <p:cNvPr id="16396" name="AutoShape 22" descr="Image result for AOC Archaeology logo"/>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latin typeface="Calibri" pitchFamily="34" charset="0"/>
            </a:endParaRPr>
          </a:p>
        </p:txBody>
      </p:sp>
      <p:sp>
        <p:nvSpPr>
          <p:cNvPr id="16397" name="AutoShape 24" descr="Image result for AOC Archaeology logo"/>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latin typeface="Calibri" pitchFamily="34" charset="0"/>
            </a:endParaRPr>
          </a:p>
        </p:txBody>
      </p:sp>
      <p:sp>
        <p:nvSpPr>
          <p:cNvPr id="16398" name="AutoShape 26" descr="Image result for AOC Archaeology logo"/>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latin typeface="Calibri" pitchFamily="34" charset="0"/>
            </a:endParaRPr>
          </a:p>
        </p:txBody>
      </p:sp>
      <p:pic>
        <p:nvPicPr>
          <p:cNvPr id="16399" name="Picture 32" descr="org89">
            <a:hlinkClick r:id="rId10"/>
          </p:cNvPr>
          <p:cNvPicPr>
            <a:picLocks noChangeAspect="1" noChangeArrowheads="1"/>
          </p:cNvPicPr>
          <p:nvPr/>
        </p:nvPicPr>
        <p:blipFill>
          <a:blip r:embed="rId11"/>
          <a:srcRect/>
          <a:stretch>
            <a:fillRect/>
          </a:stretch>
        </p:blipFill>
        <p:spPr bwMode="auto">
          <a:xfrm>
            <a:off x="96838" y="1036638"/>
            <a:ext cx="1385887" cy="596900"/>
          </a:xfrm>
          <a:prstGeom prst="rect">
            <a:avLst/>
          </a:prstGeom>
          <a:noFill/>
          <a:ln w="9525">
            <a:noFill/>
            <a:miter lim="800000"/>
            <a:headEnd/>
            <a:tailEnd/>
          </a:ln>
        </p:spPr>
      </p:pic>
      <p:pic>
        <p:nvPicPr>
          <p:cNvPr id="16400" name="Picture 33"/>
          <p:cNvPicPr>
            <a:picLocks noChangeAspect="1" noChangeArrowheads="1"/>
          </p:cNvPicPr>
          <p:nvPr/>
        </p:nvPicPr>
        <p:blipFill>
          <a:blip r:embed="rId12"/>
          <a:srcRect/>
          <a:stretch>
            <a:fillRect/>
          </a:stretch>
        </p:blipFill>
        <p:spPr bwMode="auto">
          <a:xfrm>
            <a:off x="3495675" y="1797050"/>
            <a:ext cx="1263650" cy="565150"/>
          </a:xfrm>
          <a:prstGeom prst="rect">
            <a:avLst/>
          </a:prstGeom>
          <a:noFill/>
          <a:ln w="9525">
            <a:noFill/>
            <a:miter lim="800000"/>
            <a:headEnd/>
            <a:tailEnd/>
          </a:ln>
        </p:spPr>
      </p:pic>
      <p:pic>
        <p:nvPicPr>
          <p:cNvPr id="16401" name="Picture 35" descr="crum_lb">
            <a:hlinkClick r:id="rId13"/>
          </p:cNvPr>
          <p:cNvPicPr>
            <a:picLocks noChangeAspect="1" noChangeArrowheads="1"/>
          </p:cNvPicPr>
          <p:nvPr/>
        </p:nvPicPr>
        <p:blipFill>
          <a:blip r:embed="rId14"/>
          <a:srcRect/>
          <a:stretch>
            <a:fillRect/>
          </a:stretch>
        </p:blipFill>
        <p:spPr bwMode="auto">
          <a:xfrm>
            <a:off x="4924425" y="1814513"/>
            <a:ext cx="1414463" cy="377825"/>
          </a:xfrm>
          <a:prstGeom prst="rect">
            <a:avLst/>
          </a:prstGeom>
          <a:noFill/>
          <a:ln w="9525">
            <a:noFill/>
            <a:miter lim="800000"/>
            <a:headEnd/>
            <a:tailEnd/>
          </a:ln>
        </p:spPr>
      </p:pic>
      <p:sp>
        <p:nvSpPr>
          <p:cNvPr id="16403" name="AutoShape 38" descr="Image result for dunedin facilities management ltd logo"/>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latin typeface="Calibri" pitchFamily="34" charset="0"/>
            </a:endParaRPr>
          </a:p>
        </p:txBody>
      </p:sp>
      <p:pic>
        <p:nvPicPr>
          <p:cNvPr id="16404" name="Picture 40" descr="Dunedin Facilities Management - A Case Study"/>
          <p:cNvPicPr>
            <a:picLocks noChangeAspect="1" noChangeArrowheads="1"/>
          </p:cNvPicPr>
          <p:nvPr/>
        </p:nvPicPr>
        <p:blipFill>
          <a:blip r:embed="rId15"/>
          <a:srcRect/>
          <a:stretch>
            <a:fillRect/>
          </a:stretch>
        </p:blipFill>
        <p:spPr bwMode="auto">
          <a:xfrm>
            <a:off x="6910388" y="1564015"/>
            <a:ext cx="1431925" cy="715963"/>
          </a:xfrm>
          <a:prstGeom prst="rect">
            <a:avLst/>
          </a:prstGeom>
          <a:noFill/>
          <a:ln w="9525">
            <a:noFill/>
            <a:miter lim="800000"/>
            <a:headEnd/>
            <a:tailEnd/>
          </a:ln>
        </p:spPr>
      </p:pic>
      <p:pic>
        <p:nvPicPr>
          <p:cNvPr id="16405" name="Picture 41"/>
          <p:cNvPicPr>
            <a:picLocks noChangeAspect="1" noChangeArrowheads="1"/>
          </p:cNvPicPr>
          <p:nvPr/>
        </p:nvPicPr>
        <p:blipFill>
          <a:blip r:embed="rId16"/>
          <a:srcRect/>
          <a:stretch>
            <a:fillRect/>
          </a:stretch>
        </p:blipFill>
        <p:spPr bwMode="auto">
          <a:xfrm>
            <a:off x="111125" y="2678113"/>
            <a:ext cx="1054100" cy="566737"/>
          </a:xfrm>
          <a:prstGeom prst="rect">
            <a:avLst/>
          </a:prstGeom>
          <a:noFill/>
          <a:ln w="9525">
            <a:noFill/>
            <a:miter lim="800000"/>
            <a:headEnd/>
            <a:tailEnd/>
          </a:ln>
        </p:spPr>
      </p:pic>
      <p:pic>
        <p:nvPicPr>
          <p:cNvPr id="16406" name="Picture 43" descr="ANd9GcQZ628B9l-czZz1zXZuhk-KdYeqE7I3OVB8f47HBcbyImtccA0l">
            <a:hlinkClick r:id="rId17"/>
          </p:cNvPr>
          <p:cNvPicPr>
            <a:picLocks noChangeAspect="1" noChangeArrowheads="1"/>
          </p:cNvPicPr>
          <p:nvPr/>
        </p:nvPicPr>
        <p:blipFill>
          <a:blip r:embed="rId18"/>
          <a:srcRect/>
          <a:stretch>
            <a:fillRect/>
          </a:stretch>
        </p:blipFill>
        <p:spPr bwMode="auto">
          <a:xfrm>
            <a:off x="1411288" y="2625725"/>
            <a:ext cx="1922462" cy="619125"/>
          </a:xfrm>
          <a:prstGeom prst="rect">
            <a:avLst/>
          </a:prstGeom>
          <a:noFill/>
          <a:ln w="9525">
            <a:noFill/>
            <a:miter lim="800000"/>
            <a:headEnd/>
            <a:tailEnd/>
          </a:ln>
        </p:spPr>
      </p:pic>
      <p:pic>
        <p:nvPicPr>
          <p:cNvPr id="16407" name="Picture 44"/>
          <p:cNvPicPr>
            <a:picLocks noChangeAspect="1" noChangeArrowheads="1"/>
          </p:cNvPicPr>
          <p:nvPr/>
        </p:nvPicPr>
        <p:blipFill>
          <a:blip r:embed="rId19"/>
          <a:srcRect/>
          <a:stretch>
            <a:fillRect/>
          </a:stretch>
        </p:blipFill>
        <p:spPr bwMode="auto">
          <a:xfrm>
            <a:off x="3333750" y="2487613"/>
            <a:ext cx="1670050" cy="858837"/>
          </a:xfrm>
          <a:prstGeom prst="rect">
            <a:avLst/>
          </a:prstGeom>
          <a:noFill/>
          <a:ln w="9525">
            <a:noFill/>
            <a:miter lim="800000"/>
            <a:headEnd/>
            <a:tailEnd/>
          </a:ln>
        </p:spPr>
      </p:pic>
      <p:pic>
        <p:nvPicPr>
          <p:cNvPr id="16408" name="Picture 45"/>
          <p:cNvPicPr>
            <a:picLocks noChangeAspect="1" noChangeArrowheads="1"/>
          </p:cNvPicPr>
          <p:nvPr/>
        </p:nvPicPr>
        <p:blipFill>
          <a:blip r:embed="rId20"/>
          <a:srcRect/>
          <a:stretch>
            <a:fillRect/>
          </a:stretch>
        </p:blipFill>
        <p:spPr bwMode="auto">
          <a:xfrm>
            <a:off x="5419725" y="2678113"/>
            <a:ext cx="1670050" cy="347662"/>
          </a:xfrm>
          <a:prstGeom prst="rect">
            <a:avLst/>
          </a:prstGeom>
          <a:noFill/>
          <a:ln w="9525">
            <a:noFill/>
            <a:miter lim="800000"/>
            <a:headEnd/>
            <a:tailEnd/>
          </a:ln>
        </p:spPr>
      </p:pic>
      <p:pic>
        <p:nvPicPr>
          <p:cNvPr id="16409" name="Picture 46"/>
          <p:cNvPicPr>
            <a:picLocks noChangeAspect="1" noChangeArrowheads="1"/>
          </p:cNvPicPr>
          <p:nvPr/>
        </p:nvPicPr>
        <p:blipFill>
          <a:blip r:embed="rId21"/>
          <a:srcRect/>
          <a:stretch>
            <a:fillRect/>
          </a:stretch>
        </p:blipFill>
        <p:spPr bwMode="auto">
          <a:xfrm>
            <a:off x="7710488" y="2535238"/>
            <a:ext cx="993775" cy="1176337"/>
          </a:xfrm>
          <a:prstGeom prst="rect">
            <a:avLst/>
          </a:prstGeom>
          <a:noFill/>
          <a:ln w="9525">
            <a:noFill/>
            <a:miter lim="800000"/>
            <a:headEnd/>
            <a:tailEnd/>
          </a:ln>
        </p:spPr>
      </p:pic>
      <p:pic>
        <p:nvPicPr>
          <p:cNvPr id="16410" name="Picture 48" descr="ANd9GcSIHh9oQgwt4cotjL0MfGH4M5boTQN-KpctaJEO-k8A33uavkKb7mPhx_g">
            <a:hlinkClick r:id="rId22"/>
          </p:cNvPr>
          <p:cNvPicPr>
            <a:picLocks noChangeAspect="1" noChangeArrowheads="1"/>
          </p:cNvPicPr>
          <p:nvPr/>
        </p:nvPicPr>
        <p:blipFill>
          <a:blip r:embed="rId23"/>
          <a:srcRect/>
          <a:stretch>
            <a:fillRect/>
          </a:stretch>
        </p:blipFill>
        <p:spPr bwMode="auto">
          <a:xfrm>
            <a:off x="1730375" y="908050"/>
            <a:ext cx="1281113" cy="673100"/>
          </a:xfrm>
          <a:prstGeom prst="rect">
            <a:avLst/>
          </a:prstGeom>
          <a:noFill/>
          <a:ln w="9525">
            <a:noFill/>
            <a:miter lim="800000"/>
            <a:headEnd/>
            <a:tailEnd/>
          </a:ln>
        </p:spPr>
      </p:pic>
      <p:pic>
        <p:nvPicPr>
          <p:cNvPr id="16411" name="Picture 49"/>
          <p:cNvPicPr>
            <a:picLocks noChangeAspect="1" noChangeArrowheads="1"/>
          </p:cNvPicPr>
          <p:nvPr/>
        </p:nvPicPr>
        <p:blipFill>
          <a:blip r:embed="rId24"/>
          <a:srcRect/>
          <a:stretch>
            <a:fillRect/>
          </a:stretch>
        </p:blipFill>
        <p:spPr bwMode="auto">
          <a:xfrm>
            <a:off x="53975" y="3346450"/>
            <a:ext cx="2451100" cy="719138"/>
          </a:xfrm>
          <a:prstGeom prst="rect">
            <a:avLst/>
          </a:prstGeom>
          <a:noFill/>
          <a:ln w="9525">
            <a:noFill/>
            <a:miter lim="800000"/>
            <a:headEnd/>
            <a:tailEnd/>
          </a:ln>
        </p:spPr>
      </p:pic>
      <p:pic>
        <p:nvPicPr>
          <p:cNvPr id="16412" name="Picture 53" descr="mactaggart-logo">
            <a:hlinkClick r:id="rId25"/>
          </p:cNvPr>
          <p:cNvPicPr>
            <a:picLocks noChangeAspect="1" noChangeArrowheads="1"/>
          </p:cNvPicPr>
          <p:nvPr/>
        </p:nvPicPr>
        <p:blipFill>
          <a:blip r:embed="rId26"/>
          <a:srcRect/>
          <a:stretch>
            <a:fillRect/>
          </a:stretch>
        </p:blipFill>
        <p:spPr bwMode="auto">
          <a:xfrm>
            <a:off x="2557463" y="3435350"/>
            <a:ext cx="2201862" cy="658813"/>
          </a:xfrm>
          <a:prstGeom prst="rect">
            <a:avLst/>
          </a:prstGeom>
          <a:noFill/>
          <a:ln w="9525">
            <a:noFill/>
            <a:miter lim="800000"/>
            <a:headEnd/>
            <a:tailEnd/>
          </a:ln>
        </p:spPr>
      </p:pic>
      <p:pic>
        <p:nvPicPr>
          <p:cNvPr id="16413" name="Picture 54"/>
          <p:cNvPicPr>
            <a:picLocks noChangeAspect="1" noChangeArrowheads="1"/>
          </p:cNvPicPr>
          <p:nvPr/>
        </p:nvPicPr>
        <p:blipFill>
          <a:blip r:embed="rId27"/>
          <a:srcRect/>
          <a:stretch>
            <a:fillRect/>
          </a:stretch>
        </p:blipFill>
        <p:spPr bwMode="auto">
          <a:xfrm>
            <a:off x="5003800" y="3395663"/>
            <a:ext cx="2241550" cy="698500"/>
          </a:xfrm>
          <a:prstGeom prst="rect">
            <a:avLst/>
          </a:prstGeom>
          <a:noFill/>
          <a:ln w="9525">
            <a:noFill/>
            <a:miter lim="800000"/>
            <a:headEnd/>
            <a:tailEnd/>
          </a:ln>
        </p:spPr>
      </p:pic>
      <p:pic>
        <p:nvPicPr>
          <p:cNvPr id="16414" name="Picture 56" descr="premier-inn-milton-keynes">
            <a:hlinkClick r:id="rId28"/>
          </p:cNvPr>
          <p:cNvPicPr>
            <a:picLocks noChangeAspect="1" noChangeArrowheads="1"/>
          </p:cNvPicPr>
          <p:nvPr/>
        </p:nvPicPr>
        <p:blipFill>
          <a:blip r:embed="rId29"/>
          <a:srcRect/>
          <a:stretch>
            <a:fillRect/>
          </a:stretch>
        </p:blipFill>
        <p:spPr bwMode="auto">
          <a:xfrm>
            <a:off x="2146300" y="4157663"/>
            <a:ext cx="1039813" cy="685800"/>
          </a:xfrm>
          <a:prstGeom prst="rect">
            <a:avLst/>
          </a:prstGeom>
          <a:noFill/>
          <a:ln w="9525">
            <a:noFill/>
            <a:miter lim="800000"/>
            <a:headEnd/>
            <a:tailEnd/>
          </a:ln>
        </p:spPr>
      </p:pic>
      <p:pic>
        <p:nvPicPr>
          <p:cNvPr id="16415" name="Picture 57"/>
          <p:cNvPicPr>
            <a:picLocks noChangeAspect="1" noChangeArrowheads="1"/>
          </p:cNvPicPr>
          <p:nvPr/>
        </p:nvPicPr>
        <p:blipFill>
          <a:blip r:embed="rId30"/>
          <a:srcRect/>
          <a:stretch>
            <a:fillRect/>
          </a:stretch>
        </p:blipFill>
        <p:spPr bwMode="auto">
          <a:xfrm>
            <a:off x="96838" y="4221163"/>
            <a:ext cx="1828800" cy="622300"/>
          </a:xfrm>
          <a:prstGeom prst="rect">
            <a:avLst/>
          </a:prstGeom>
          <a:noFill/>
          <a:ln w="9525">
            <a:noFill/>
            <a:miter lim="800000"/>
            <a:headEnd/>
            <a:tailEnd/>
          </a:ln>
        </p:spPr>
      </p:pic>
      <p:pic>
        <p:nvPicPr>
          <p:cNvPr id="16416" name="Picture 59" descr="ANd9GcQWNy766Kh0VtRcDIn8J-B_wPzj8nacGuTsZsIY2K_xFnj9zrTO9w">
            <a:hlinkClick r:id="rId31"/>
          </p:cNvPr>
          <p:cNvPicPr>
            <a:picLocks noChangeAspect="1" noChangeArrowheads="1"/>
          </p:cNvPicPr>
          <p:nvPr/>
        </p:nvPicPr>
        <p:blipFill>
          <a:blip r:embed="rId32"/>
          <a:srcRect/>
          <a:stretch>
            <a:fillRect/>
          </a:stretch>
        </p:blipFill>
        <p:spPr bwMode="auto">
          <a:xfrm>
            <a:off x="3333750" y="4157663"/>
            <a:ext cx="1681163" cy="690562"/>
          </a:xfrm>
          <a:prstGeom prst="rect">
            <a:avLst/>
          </a:prstGeom>
          <a:noFill/>
          <a:ln w="9525">
            <a:noFill/>
            <a:miter lim="800000"/>
            <a:headEnd/>
            <a:tailEnd/>
          </a:ln>
        </p:spPr>
      </p:pic>
      <p:pic>
        <p:nvPicPr>
          <p:cNvPr id="16417" name="Picture 60"/>
          <p:cNvPicPr>
            <a:picLocks noChangeAspect="1" noChangeArrowheads="1"/>
          </p:cNvPicPr>
          <p:nvPr/>
        </p:nvPicPr>
        <p:blipFill>
          <a:blip r:embed="rId33"/>
          <a:srcRect/>
          <a:stretch>
            <a:fillRect/>
          </a:stretch>
        </p:blipFill>
        <p:spPr bwMode="auto">
          <a:xfrm>
            <a:off x="5313363" y="4221163"/>
            <a:ext cx="1597025" cy="738187"/>
          </a:xfrm>
          <a:prstGeom prst="rect">
            <a:avLst/>
          </a:prstGeom>
          <a:noFill/>
          <a:ln w="9525">
            <a:noFill/>
            <a:miter lim="800000"/>
            <a:headEnd/>
            <a:tailEnd/>
          </a:ln>
        </p:spPr>
      </p:pic>
      <p:pic>
        <p:nvPicPr>
          <p:cNvPr id="16419" name="Picture 62"/>
          <p:cNvPicPr>
            <a:picLocks noChangeAspect="1" noChangeArrowheads="1"/>
          </p:cNvPicPr>
          <p:nvPr/>
        </p:nvPicPr>
        <p:blipFill>
          <a:blip r:embed="rId34"/>
          <a:srcRect/>
          <a:stretch>
            <a:fillRect/>
          </a:stretch>
        </p:blipFill>
        <p:spPr bwMode="auto">
          <a:xfrm>
            <a:off x="111125" y="5148263"/>
            <a:ext cx="1663700" cy="633412"/>
          </a:xfrm>
          <a:prstGeom prst="rect">
            <a:avLst/>
          </a:prstGeom>
          <a:noFill/>
          <a:ln w="9525">
            <a:noFill/>
            <a:miter lim="800000"/>
            <a:headEnd/>
            <a:tailEnd/>
          </a:ln>
        </p:spPr>
      </p:pic>
      <p:pic>
        <p:nvPicPr>
          <p:cNvPr id="16420" name="Picture 63"/>
          <p:cNvPicPr>
            <a:picLocks noChangeAspect="1" noChangeArrowheads="1"/>
          </p:cNvPicPr>
          <p:nvPr/>
        </p:nvPicPr>
        <p:blipFill>
          <a:blip r:embed="rId35"/>
          <a:srcRect/>
          <a:stretch>
            <a:fillRect/>
          </a:stretch>
        </p:blipFill>
        <p:spPr bwMode="auto">
          <a:xfrm>
            <a:off x="6627813" y="5148263"/>
            <a:ext cx="2163762" cy="469900"/>
          </a:xfrm>
          <a:prstGeom prst="rect">
            <a:avLst/>
          </a:prstGeom>
          <a:noFill/>
          <a:ln w="9525">
            <a:noFill/>
            <a:miter lim="800000"/>
            <a:headEnd/>
            <a:tailEnd/>
          </a:ln>
        </p:spPr>
      </p:pic>
      <p:pic>
        <p:nvPicPr>
          <p:cNvPr id="16422" name="Picture 67" descr="logo376x376">
            <a:hlinkClick r:id="rId36"/>
          </p:cNvPr>
          <p:cNvPicPr>
            <a:picLocks noChangeAspect="1" noChangeArrowheads="1"/>
          </p:cNvPicPr>
          <p:nvPr/>
        </p:nvPicPr>
        <p:blipFill>
          <a:blip r:embed="rId37"/>
          <a:srcRect/>
          <a:stretch>
            <a:fillRect/>
          </a:stretch>
        </p:blipFill>
        <p:spPr bwMode="auto">
          <a:xfrm>
            <a:off x="284163" y="5910263"/>
            <a:ext cx="881062" cy="881062"/>
          </a:xfrm>
          <a:prstGeom prst="rect">
            <a:avLst/>
          </a:prstGeom>
          <a:noFill/>
          <a:ln w="9525">
            <a:noFill/>
            <a:miter lim="800000"/>
            <a:headEnd/>
            <a:tailEnd/>
          </a:ln>
        </p:spPr>
      </p:pic>
      <p:pic>
        <p:nvPicPr>
          <p:cNvPr id="16423" name="Picture 68"/>
          <p:cNvPicPr>
            <a:picLocks noChangeAspect="1" noChangeArrowheads="1"/>
          </p:cNvPicPr>
          <p:nvPr/>
        </p:nvPicPr>
        <p:blipFill>
          <a:blip r:embed="rId38"/>
          <a:srcRect/>
          <a:stretch>
            <a:fillRect/>
          </a:stretch>
        </p:blipFill>
        <p:spPr bwMode="auto">
          <a:xfrm>
            <a:off x="3865563" y="5910263"/>
            <a:ext cx="1554162" cy="682625"/>
          </a:xfrm>
          <a:prstGeom prst="rect">
            <a:avLst/>
          </a:prstGeom>
          <a:noFill/>
          <a:ln w="9525">
            <a:noFill/>
            <a:miter lim="800000"/>
            <a:headEnd/>
            <a:tailEnd/>
          </a:ln>
        </p:spPr>
      </p:pic>
      <p:pic>
        <p:nvPicPr>
          <p:cNvPr id="16424" name="Picture 69"/>
          <p:cNvPicPr>
            <a:picLocks noChangeAspect="1" noChangeArrowheads="1"/>
          </p:cNvPicPr>
          <p:nvPr/>
        </p:nvPicPr>
        <p:blipFill>
          <a:blip r:embed="rId39"/>
          <a:srcRect/>
          <a:stretch>
            <a:fillRect/>
          </a:stretch>
        </p:blipFill>
        <p:spPr bwMode="auto">
          <a:xfrm>
            <a:off x="1876425" y="5970588"/>
            <a:ext cx="1457325" cy="622300"/>
          </a:xfrm>
          <a:prstGeom prst="rect">
            <a:avLst/>
          </a:prstGeom>
          <a:noFill/>
          <a:ln w="9525">
            <a:noFill/>
            <a:miter lim="800000"/>
            <a:headEnd/>
            <a:tailEnd/>
          </a:ln>
        </p:spPr>
      </p:pic>
      <p:pic>
        <p:nvPicPr>
          <p:cNvPr id="16425" name="Picture 70"/>
          <p:cNvPicPr>
            <a:picLocks noChangeAspect="1" noChangeArrowheads="1"/>
          </p:cNvPicPr>
          <p:nvPr/>
        </p:nvPicPr>
        <p:blipFill>
          <a:blip r:embed="rId40"/>
          <a:srcRect/>
          <a:stretch>
            <a:fillRect/>
          </a:stretch>
        </p:blipFill>
        <p:spPr bwMode="auto">
          <a:xfrm>
            <a:off x="1925638" y="4895850"/>
            <a:ext cx="1633537" cy="1025525"/>
          </a:xfrm>
          <a:prstGeom prst="rect">
            <a:avLst/>
          </a:prstGeom>
          <a:noFill/>
          <a:ln w="9525">
            <a:noFill/>
            <a:miter lim="800000"/>
            <a:headEnd/>
            <a:tailEnd/>
          </a:ln>
        </p:spPr>
      </p:pic>
      <p:pic>
        <p:nvPicPr>
          <p:cNvPr id="16426" name="Picture 72" descr="vs-logo-gaelic">
            <a:hlinkClick r:id="rId41"/>
          </p:cNvPr>
          <p:cNvPicPr>
            <a:picLocks noChangeAspect="1" noChangeArrowheads="1"/>
          </p:cNvPicPr>
          <p:nvPr/>
        </p:nvPicPr>
        <p:blipFill>
          <a:blip r:embed="rId42"/>
          <a:srcRect/>
          <a:stretch>
            <a:fillRect/>
          </a:stretch>
        </p:blipFill>
        <p:spPr bwMode="auto">
          <a:xfrm>
            <a:off x="5881688" y="5781675"/>
            <a:ext cx="1828800" cy="831850"/>
          </a:xfrm>
          <a:prstGeom prst="rect">
            <a:avLst/>
          </a:prstGeom>
          <a:noFill/>
          <a:ln w="9525">
            <a:noFill/>
            <a:miter lim="800000"/>
            <a:headEnd/>
            <a:tailEnd/>
          </a:ln>
        </p:spPr>
      </p:pic>
      <p:pic>
        <p:nvPicPr>
          <p:cNvPr id="16427" name="Picture 73"/>
          <p:cNvPicPr>
            <a:picLocks noChangeAspect="1" noChangeArrowheads="1"/>
          </p:cNvPicPr>
          <p:nvPr/>
        </p:nvPicPr>
        <p:blipFill>
          <a:blip r:embed="rId43"/>
          <a:srcRect/>
          <a:stretch>
            <a:fillRect/>
          </a:stretch>
        </p:blipFill>
        <p:spPr bwMode="auto">
          <a:xfrm>
            <a:off x="3783013" y="5126038"/>
            <a:ext cx="2633662" cy="655637"/>
          </a:xfrm>
          <a:prstGeom prst="rect">
            <a:avLst/>
          </a:prstGeom>
          <a:noFill/>
          <a:ln w="9525">
            <a:noFill/>
            <a:miter lim="800000"/>
            <a:headEnd/>
            <a:tailEnd/>
          </a:ln>
        </p:spPr>
      </p:pic>
      <p:pic>
        <p:nvPicPr>
          <p:cNvPr id="45" name="Picture 44"/>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7245350" y="4043503"/>
            <a:ext cx="1166650" cy="1166650"/>
          </a:xfrm>
          <a:prstGeom prst="rect">
            <a:avLst/>
          </a:prstGeom>
        </p:spPr>
      </p:pic>
    </p:spTree>
    <p:extLst>
      <p:ext uri="{BB962C8B-B14F-4D97-AF65-F5344CB8AC3E}">
        <p14:creationId xmlns:p14="http://schemas.microsoft.com/office/powerpoint/2010/main" val="28322619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5891" y="4820336"/>
            <a:ext cx="2282929" cy="720000"/>
          </a:xfrm>
          <a:prstGeom prst="rect">
            <a:avLst/>
          </a:prstGeom>
        </p:spPr>
      </p:pic>
      <p:sp>
        <p:nvSpPr>
          <p:cNvPr id="21" name="Title 1"/>
          <p:cNvSpPr>
            <a:spLocks noGrp="1"/>
          </p:cNvSpPr>
          <p:nvPr>
            <p:ph type="title" idx="4294967295"/>
          </p:nvPr>
        </p:nvSpPr>
        <p:spPr bwMode="auto">
          <a:xfrm>
            <a:off x="-19050" y="-98476"/>
            <a:ext cx="9163050" cy="727696"/>
          </a:xfrm>
          <a:prstGeom prst="rect">
            <a:avLst/>
          </a:prstGeom>
          <a:noFill/>
          <a:ln>
            <a:miter lim="800000"/>
            <a:headEnd/>
            <a:tailEnd/>
          </a:ln>
        </p:spPr>
        <p:txBody>
          <a:bodyPr anchor="b"/>
          <a:lstStyle/>
          <a:p>
            <a:r>
              <a:rPr lang="en-US" sz="3200" b="1" dirty="0" smtClean="0">
                <a:solidFill>
                  <a:srgbClr val="80006F"/>
                </a:solidFill>
              </a:rPr>
              <a:t>We work </a:t>
            </a:r>
            <a:r>
              <a:rPr lang="en-US" sz="3200" b="1" dirty="0">
                <a:solidFill>
                  <a:srgbClr val="80006F"/>
                </a:solidFill>
              </a:rPr>
              <a:t>with several hundred employers</a:t>
            </a:r>
            <a:endParaRPr lang="en-US" sz="3200" b="1" dirty="0" smtClean="0">
              <a:solidFill>
                <a:srgbClr val="80006F"/>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68" y="670018"/>
            <a:ext cx="681414" cy="681414"/>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9780" y="567948"/>
            <a:ext cx="1684412" cy="885554"/>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26" y="1686169"/>
            <a:ext cx="1801368" cy="539496"/>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81357" y="1644279"/>
            <a:ext cx="1591246" cy="396000"/>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18468" y="1722701"/>
            <a:ext cx="1690105" cy="360000"/>
          </a:xfrm>
          <a:prstGeom prst="rect">
            <a:avLst/>
          </a:prstGeom>
        </p:spPr>
      </p:pic>
      <p:pic>
        <p:nvPicPr>
          <p:cNvPr id="12" name="Picture 11"/>
          <p:cNvPicPr>
            <a:picLocks noChangeAspect="1"/>
          </p:cNvPicPr>
          <p:nvPr/>
        </p:nvPicPr>
        <p:blipFill rotWithShape="1">
          <a:blip r:embed="rId9">
            <a:extLst>
              <a:ext uri="{28A0092B-C50C-407E-A947-70E740481C1C}">
                <a14:useLocalDpi xmlns:a14="http://schemas.microsoft.com/office/drawing/2010/main" val="0"/>
              </a:ext>
            </a:extLst>
          </a:blip>
          <a:srcRect l="-1052" t="23303" r="1" b="15848"/>
          <a:stretch/>
        </p:blipFill>
        <p:spPr>
          <a:xfrm>
            <a:off x="79872" y="2785874"/>
            <a:ext cx="1255517" cy="756000"/>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22232" y="2461874"/>
            <a:ext cx="659124" cy="1080000"/>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36790" y="2965600"/>
            <a:ext cx="2274764" cy="576274"/>
          </a:xfrm>
          <a:prstGeom prst="rect">
            <a:avLst/>
          </a:prstGeom>
        </p:spPr>
      </p:pic>
      <p:pic>
        <p:nvPicPr>
          <p:cNvPr id="23" name="Picture 2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67370" y="3271336"/>
            <a:ext cx="1409997" cy="756000"/>
          </a:xfrm>
          <a:prstGeom prst="rect">
            <a:avLst/>
          </a:prstGeom>
        </p:spPr>
      </p:pic>
      <p:pic>
        <p:nvPicPr>
          <p:cNvPr id="37" name="Picture 3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45031" y="5942774"/>
            <a:ext cx="1454305" cy="684000"/>
          </a:xfrm>
          <a:prstGeom prst="rect">
            <a:avLst/>
          </a:prstGeom>
        </p:spPr>
      </p:pic>
      <p:pic>
        <p:nvPicPr>
          <p:cNvPr id="1030" name="Picture 3" descr="612DE38BF0148A4C993E7E55529B6EB6@scotlan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96063" y="5563666"/>
            <a:ext cx="818116" cy="11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507962" y="734219"/>
            <a:ext cx="1005182" cy="701330"/>
          </a:xfrm>
          <a:prstGeom prst="rect">
            <a:avLst/>
          </a:prstGeom>
        </p:spPr>
      </p:pic>
      <p:pic>
        <p:nvPicPr>
          <p:cNvPr id="27" name="Picture 26"/>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55207" y="4985551"/>
            <a:ext cx="1276350" cy="714375"/>
          </a:xfrm>
          <a:prstGeom prst="rect">
            <a:avLst/>
          </a:prstGeom>
        </p:spPr>
      </p:pic>
      <p:pic>
        <p:nvPicPr>
          <p:cNvPr id="1026" name="Picture 1" descr="http://i2.aroq.com/1/reversed_logo.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462976" y="1491533"/>
            <a:ext cx="1240179"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476843" y="922959"/>
            <a:ext cx="1571625" cy="323850"/>
          </a:xfrm>
          <a:prstGeom prst="rect">
            <a:avLst/>
          </a:prstGeom>
        </p:spPr>
      </p:pic>
      <p:pic>
        <p:nvPicPr>
          <p:cNvPr id="43" name="Picture 42"/>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868845" y="2319533"/>
            <a:ext cx="1504801" cy="720000"/>
          </a:xfrm>
          <a:prstGeom prst="rect">
            <a:avLst/>
          </a:prstGeom>
        </p:spPr>
      </p:pic>
      <p:pic>
        <p:nvPicPr>
          <p:cNvPr id="44" name="Picture 43"/>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671798" y="3250195"/>
            <a:ext cx="900000" cy="900000"/>
          </a:xfrm>
          <a:prstGeom prst="rect">
            <a:avLst/>
          </a:prstGeom>
        </p:spPr>
      </p:pic>
      <p:pic>
        <p:nvPicPr>
          <p:cNvPr id="45" name="Picture 44"/>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643251" y="2679533"/>
            <a:ext cx="2436927" cy="360000"/>
          </a:xfrm>
          <a:prstGeom prst="rect">
            <a:avLst/>
          </a:prstGeom>
        </p:spPr>
      </p:pic>
      <p:pic>
        <p:nvPicPr>
          <p:cNvPr id="47" name="Picture 46"/>
          <p:cNvPicPr>
            <a:picLocks noChangeAspect="1"/>
          </p:cNvPicPr>
          <p:nvPr/>
        </p:nvPicPr>
        <p:blipFill>
          <a:blip r:embed="rId22"/>
          <a:stretch>
            <a:fillRect/>
          </a:stretch>
        </p:blipFill>
        <p:spPr>
          <a:xfrm>
            <a:off x="7627616" y="3231932"/>
            <a:ext cx="1333500" cy="685800"/>
          </a:xfrm>
          <a:prstGeom prst="rect">
            <a:avLst/>
          </a:prstGeom>
        </p:spPr>
      </p:pic>
      <p:pic>
        <p:nvPicPr>
          <p:cNvPr id="52" name="Picture 51"/>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46221" y="6030360"/>
            <a:ext cx="799410" cy="799410"/>
          </a:xfrm>
          <a:prstGeom prst="rect">
            <a:avLst/>
          </a:prstGeom>
        </p:spPr>
      </p:pic>
      <p:pic>
        <p:nvPicPr>
          <p:cNvPr id="53" name="Picture 52"/>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573894" y="3791139"/>
            <a:ext cx="1982614" cy="576000"/>
          </a:xfrm>
          <a:prstGeom prst="rect">
            <a:avLst/>
          </a:prstGeom>
        </p:spPr>
      </p:pic>
      <p:pic>
        <p:nvPicPr>
          <p:cNvPr id="54" name="Picture 53"/>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750885" y="5896477"/>
            <a:ext cx="1721338" cy="662054"/>
          </a:xfrm>
          <a:prstGeom prst="rect">
            <a:avLst/>
          </a:prstGeom>
        </p:spPr>
      </p:pic>
      <p:pic>
        <p:nvPicPr>
          <p:cNvPr id="17" name="Picture 2"/>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688404" y="834406"/>
            <a:ext cx="1505032" cy="57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17054" y="4079139"/>
            <a:ext cx="981151" cy="68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8027355" y="1545533"/>
            <a:ext cx="974870" cy="7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54" descr="logo">
            <a:hlinkClick r:id="rId29"/>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3741079" y="4181761"/>
            <a:ext cx="241935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63" descr="ANd9GcTJi6stcABK6GGjEGuUGaXFD4YyasEspDsJxM-Ib-2wLX6Oj6_RMaaD2fBMMA">
            <a:hlinkClick r:id="rId31"/>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3741079" y="4819818"/>
            <a:ext cx="1422442" cy="10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55"/>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6229162" y="4165728"/>
            <a:ext cx="2947987"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0"/>
          <p:cNvPicPr>
            <a:picLocks noChangeAspect="1"/>
          </p:cNvPicPr>
          <p:nvPr/>
        </p:nvPicPr>
        <p:blipFill>
          <a:blip r:embed="rId34"/>
          <a:srcRect/>
          <a:stretch>
            <a:fillRect/>
          </a:stretch>
        </p:blipFill>
        <p:spPr bwMode="auto">
          <a:xfrm>
            <a:off x="5846230" y="5554664"/>
            <a:ext cx="1641475" cy="1379537"/>
          </a:xfrm>
          <a:prstGeom prst="rect">
            <a:avLst/>
          </a:prstGeom>
          <a:noFill/>
          <a:ln w="9525">
            <a:noFill/>
            <a:miter lim="800000"/>
            <a:headEnd/>
            <a:tailEnd/>
          </a:ln>
        </p:spPr>
      </p:pic>
      <p:pic>
        <p:nvPicPr>
          <p:cNvPr id="34" name="Picture 13"/>
          <p:cNvPicPr>
            <a:picLocks noChangeAspect="1"/>
          </p:cNvPicPr>
          <p:nvPr/>
        </p:nvPicPr>
        <p:blipFill>
          <a:blip r:embed="rId35"/>
          <a:srcRect/>
          <a:stretch>
            <a:fillRect/>
          </a:stretch>
        </p:blipFill>
        <p:spPr bwMode="auto">
          <a:xfrm>
            <a:off x="5844767" y="834406"/>
            <a:ext cx="1432600" cy="468000"/>
          </a:xfrm>
          <a:prstGeom prst="rect">
            <a:avLst/>
          </a:prstGeom>
          <a:noFill/>
          <a:ln w="9525">
            <a:noFill/>
            <a:miter lim="800000"/>
            <a:headEnd/>
            <a:tailEnd/>
          </a:ln>
        </p:spPr>
      </p:pic>
      <p:pic>
        <p:nvPicPr>
          <p:cNvPr id="35" name="Picture 34"/>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2066898" y="4803819"/>
            <a:ext cx="1094814" cy="791186"/>
          </a:xfrm>
          <a:prstGeom prst="rect">
            <a:avLst/>
          </a:prstGeom>
        </p:spPr>
      </p:pic>
      <p:pic>
        <p:nvPicPr>
          <p:cNvPr id="2053" name="Picture 16"/>
          <p:cNvPicPr>
            <a:picLocks noChangeAspect="1"/>
          </p:cNvPicPr>
          <p:nvPr/>
        </p:nvPicPr>
        <p:blipFill>
          <a:blip r:embed="rId37">
            <a:extLst>
              <a:ext uri="{28A0092B-C50C-407E-A947-70E740481C1C}">
                <a14:useLocalDpi xmlns:a14="http://schemas.microsoft.com/office/drawing/2010/main" val="0"/>
              </a:ext>
            </a:extLst>
          </a:blip>
          <a:srcRect/>
          <a:stretch>
            <a:fillRect/>
          </a:stretch>
        </p:blipFill>
        <p:spPr bwMode="auto">
          <a:xfrm>
            <a:off x="5182104" y="4773278"/>
            <a:ext cx="1107082"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11"/>
          <p:cNvPicPr>
            <a:picLocks noChangeAspect="1"/>
          </p:cNvPicPr>
          <p:nvPr/>
        </p:nvPicPr>
        <p:blipFill>
          <a:blip r:embed="rId38">
            <a:extLst>
              <a:ext uri="{28A0092B-C50C-407E-A947-70E740481C1C}">
                <a14:useLocalDpi xmlns:a14="http://schemas.microsoft.com/office/drawing/2010/main" val="0"/>
              </a:ext>
            </a:extLst>
          </a:blip>
          <a:srcRect/>
          <a:stretch>
            <a:fillRect/>
          </a:stretch>
        </p:blipFill>
        <p:spPr bwMode="auto">
          <a:xfrm>
            <a:off x="2539630" y="2247733"/>
            <a:ext cx="20526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8173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GB" sz="2800" dirty="0"/>
              <a:t> </a:t>
            </a:r>
          </a:p>
          <a:p>
            <a:r>
              <a:rPr lang="en-GB" sz="2800" i="1" dirty="0" smtClean="0"/>
              <a:t>“I </a:t>
            </a:r>
            <a:r>
              <a:rPr lang="en-GB" sz="2800" i="1" dirty="0"/>
              <a:t>would have been completely clueless through my senior years at school without my mentor. I can’t thank her enough</a:t>
            </a:r>
            <a:r>
              <a:rPr lang="en-GB" sz="2800" i="1" dirty="0" smtClean="0"/>
              <a:t>.”</a:t>
            </a:r>
            <a:endParaRPr lang="en-GB" sz="2800" dirty="0"/>
          </a:p>
          <a:p>
            <a:r>
              <a:rPr lang="en-GB" sz="2800" b="1" dirty="0" err="1"/>
              <a:t>Akram</a:t>
            </a:r>
            <a:r>
              <a:rPr lang="en-GB" sz="2800" b="1" dirty="0"/>
              <a:t> </a:t>
            </a:r>
            <a:r>
              <a:rPr lang="en-GB" sz="2800" b="1" dirty="0" smtClean="0"/>
              <a:t>Miah </a:t>
            </a:r>
            <a:r>
              <a:rPr lang="en-GB" sz="2000" b="1" dirty="0" smtClean="0"/>
              <a:t>(Career Ready student)</a:t>
            </a:r>
            <a:endParaRPr lang="en-GB" sz="2000" dirty="0"/>
          </a:p>
          <a:p>
            <a:pPr indent="4763"/>
            <a:r>
              <a:rPr lang="en-GB" altLang="en-US" sz="6600" dirty="0"/>
              <a:t>						</a:t>
            </a:r>
            <a:endParaRPr lang="en-US" dirty="0"/>
          </a:p>
        </p:txBody>
      </p:sp>
    </p:spTree>
    <p:extLst>
      <p:ext uri="{BB962C8B-B14F-4D97-AF65-F5344CB8AC3E}">
        <p14:creationId xmlns:p14="http://schemas.microsoft.com/office/powerpoint/2010/main" val="25630197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799" y="889000"/>
            <a:ext cx="5914515" cy="5664200"/>
          </a:xfrm>
        </p:spPr>
        <p:txBody>
          <a:bodyPr/>
          <a:lstStyle/>
          <a:p>
            <a:r>
              <a:rPr lang="en-GB" altLang="en-US" sz="3200" dirty="0" smtClean="0">
                <a:latin typeface="+mn-lt"/>
              </a:rPr>
              <a:t>“There </a:t>
            </a:r>
            <a:r>
              <a:rPr lang="en-GB" altLang="en-US" sz="3200" dirty="0">
                <a:latin typeface="+mn-lt"/>
              </a:rPr>
              <a:t>is the mistaken belief that there are no opportunities out there for young people. The Career Ready programme in itself is a massive opportunity to make connections, learn about work, gain experience and to help figure out what it is you want to do in the </a:t>
            </a:r>
            <a:r>
              <a:rPr lang="en-GB" altLang="en-US" sz="3200" dirty="0" smtClean="0">
                <a:latin typeface="+mn-lt"/>
              </a:rPr>
              <a:t>future.”</a:t>
            </a:r>
          </a:p>
          <a:p>
            <a:r>
              <a:rPr lang="en-GB" sz="2800" b="1" dirty="0" err="1">
                <a:latin typeface="+mn-lt"/>
              </a:rPr>
              <a:t>Shawnie</a:t>
            </a:r>
            <a:r>
              <a:rPr lang="en-GB" sz="2800" b="1" dirty="0">
                <a:latin typeface="+mn-lt"/>
              </a:rPr>
              <a:t> Wright </a:t>
            </a:r>
            <a:r>
              <a:rPr lang="en-GB" sz="2800" b="1" dirty="0" smtClean="0">
                <a:latin typeface="+mn-lt"/>
              </a:rPr>
              <a:t>,  Career Ready student</a:t>
            </a:r>
            <a:endParaRPr lang="en-US" sz="3200" dirty="0">
              <a:latin typeface="+mn-lt"/>
            </a:endParaRPr>
          </a:p>
        </p:txBody>
      </p:sp>
    </p:spTree>
    <p:extLst>
      <p:ext uri="{BB962C8B-B14F-4D97-AF65-F5344CB8AC3E}">
        <p14:creationId xmlns:p14="http://schemas.microsoft.com/office/powerpoint/2010/main" val="5140567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799" y="511677"/>
            <a:ext cx="5914515" cy="2381648"/>
          </a:xfrm>
        </p:spPr>
        <p:txBody>
          <a:bodyPr/>
          <a:lstStyle/>
          <a:p>
            <a:r>
              <a:rPr lang="en-GB" b="1" dirty="0" smtClean="0">
                <a:latin typeface="+mn-lt"/>
              </a:rPr>
              <a:t>Get the most from your mentor.  </a:t>
            </a:r>
          </a:p>
          <a:p>
            <a:r>
              <a:rPr lang="en-GB" b="1" dirty="0" smtClean="0">
                <a:latin typeface="+mn-lt"/>
              </a:rPr>
              <a:t>Discuss.  Listen.  Act.</a:t>
            </a:r>
            <a:endParaRPr lang="en-GB" b="1" dirty="0">
              <a:latin typeface="+mn-lt"/>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799" y="3076078"/>
            <a:ext cx="4266264" cy="2110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58185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GB" altLang="en-US" sz="4000" dirty="0" smtClean="0"/>
              <a:t>Who is it for?</a:t>
            </a:r>
            <a:endParaRPr lang="en-GB" altLang="en-US" sz="4000" dirty="0"/>
          </a:p>
        </p:txBody>
      </p:sp>
    </p:spTree>
    <p:extLst>
      <p:ext uri="{BB962C8B-B14F-4D97-AF65-F5344CB8AC3E}">
        <p14:creationId xmlns:p14="http://schemas.microsoft.com/office/powerpoint/2010/main" val="16545220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86941"/>
            <a:ext cx="8229600" cy="1133717"/>
          </a:xfrm>
        </p:spPr>
        <p:txBody>
          <a:bodyPr/>
          <a:lstStyle/>
          <a:p>
            <a:r>
              <a:rPr lang="en-US" dirty="0"/>
              <a:t>W</a:t>
            </a:r>
            <a:r>
              <a:rPr lang="en-US" dirty="0" smtClean="0"/>
              <a:t>ho is it for?</a:t>
            </a:r>
            <a:endParaRPr lang="en-US" dirty="0"/>
          </a:p>
        </p:txBody>
      </p:sp>
      <p:sp>
        <p:nvSpPr>
          <p:cNvPr id="3" name="Content Placeholder 2"/>
          <p:cNvSpPr>
            <a:spLocks noGrp="1"/>
          </p:cNvSpPr>
          <p:nvPr>
            <p:ph sz="half" idx="1"/>
          </p:nvPr>
        </p:nvSpPr>
        <p:spPr>
          <a:xfrm>
            <a:off x="126609" y="1510994"/>
            <a:ext cx="4451251" cy="4533387"/>
          </a:xfrm>
        </p:spPr>
        <p:txBody>
          <a:bodyPr/>
          <a:lstStyle/>
          <a:p>
            <a:pPr lvl="0"/>
            <a:r>
              <a:rPr lang="en-GB" sz="2200" dirty="0" smtClean="0">
                <a:solidFill>
                  <a:srgbClr val="129089"/>
                </a:solidFill>
              </a:rPr>
              <a:t>Will commit to the two year programme</a:t>
            </a:r>
          </a:p>
          <a:p>
            <a:pPr lvl="0"/>
            <a:r>
              <a:rPr lang="en-GB" sz="2200" dirty="0" smtClean="0">
                <a:solidFill>
                  <a:srgbClr val="129089"/>
                </a:solidFill>
              </a:rPr>
              <a:t>Plan to </a:t>
            </a:r>
            <a:r>
              <a:rPr lang="en-GB" sz="2200" dirty="0">
                <a:solidFill>
                  <a:srgbClr val="129089"/>
                </a:solidFill>
              </a:rPr>
              <a:t>stay in school until end of </a:t>
            </a:r>
            <a:r>
              <a:rPr lang="en-GB" sz="2200" dirty="0" smtClean="0">
                <a:solidFill>
                  <a:srgbClr val="129089"/>
                </a:solidFill>
              </a:rPr>
              <a:t>S6, but may be unclear what to do after S6</a:t>
            </a:r>
          </a:p>
          <a:p>
            <a:r>
              <a:rPr lang="en-GB" sz="2200" dirty="0" smtClean="0">
                <a:solidFill>
                  <a:srgbClr val="129089"/>
                </a:solidFill>
              </a:rPr>
              <a:t>Have </a:t>
            </a:r>
            <a:r>
              <a:rPr lang="en-GB" sz="2200" dirty="0">
                <a:solidFill>
                  <a:srgbClr val="129089"/>
                </a:solidFill>
              </a:rPr>
              <a:t>the </a:t>
            </a:r>
            <a:r>
              <a:rPr lang="en-GB" sz="2200" dirty="0" smtClean="0">
                <a:solidFill>
                  <a:srgbClr val="129089"/>
                </a:solidFill>
              </a:rPr>
              <a:t>desire to make the most of the opportunity, in addition to schoolwork and commitments outside school</a:t>
            </a:r>
          </a:p>
          <a:p>
            <a:r>
              <a:rPr lang="en-GB" sz="2200" dirty="0" smtClean="0">
                <a:solidFill>
                  <a:srgbClr val="129089"/>
                </a:solidFill>
              </a:rPr>
              <a:t>Are willing to develop a great relationship with their mentor AND meet them at least twice a term, </a:t>
            </a:r>
            <a:r>
              <a:rPr lang="en-GB" sz="2200" dirty="0">
                <a:solidFill>
                  <a:srgbClr val="129089"/>
                </a:solidFill>
              </a:rPr>
              <a:t>in </a:t>
            </a:r>
            <a:r>
              <a:rPr lang="en-GB" sz="2200" dirty="0" smtClean="0">
                <a:solidFill>
                  <a:srgbClr val="129089"/>
                </a:solidFill>
              </a:rPr>
              <a:t>their mentor’s workplace</a:t>
            </a:r>
          </a:p>
          <a:p>
            <a:endParaRPr lang="en-GB" sz="2200" dirty="0">
              <a:solidFill>
                <a:srgbClr val="129089"/>
              </a:solidFill>
            </a:endParaRPr>
          </a:p>
        </p:txBody>
      </p:sp>
      <p:sp>
        <p:nvSpPr>
          <p:cNvPr id="4" name="Content Placeholder 3"/>
          <p:cNvSpPr>
            <a:spLocks noGrp="1"/>
          </p:cNvSpPr>
          <p:nvPr>
            <p:ph sz="half" idx="2"/>
          </p:nvPr>
        </p:nvSpPr>
        <p:spPr>
          <a:xfrm>
            <a:off x="4493452" y="679060"/>
            <a:ext cx="4298852" cy="5697416"/>
          </a:xfrm>
        </p:spPr>
        <p:txBody>
          <a:bodyPr/>
          <a:lstStyle/>
          <a:p>
            <a:pPr lvl="0"/>
            <a:r>
              <a:rPr lang="en-GB" sz="2200" dirty="0" smtClean="0">
                <a:solidFill>
                  <a:srgbClr val="129089"/>
                </a:solidFill>
              </a:rPr>
              <a:t>Are in </a:t>
            </a:r>
            <a:r>
              <a:rPr lang="en-GB" sz="2200" dirty="0">
                <a:solidFill>
                  <a:srgbClr val="129089"/>
                </a:solidFill>
              </a:rPr>
              <a:t>S5, on track to achieve at least one, and likely </a:t>
            </a:r>
            <a:r>
              <a:rPr lang="en-GB" sz="2200" dirty="0" smtClean="0">
                <a:solidFill>
                  <a:srgbClr val="129089"/>
                </a:solidFill>
              </a:rPr>
              <a:t>two </a:t>
            </a:r>
            <a:r>
              <a:rPr lang="en-GB" sz="2200" dirty="0">
                <a:solidFill>
                  <a:srgbClr val="129089"/>
                </a:solidFill>
              </a:rPr>
              <a:t>or three Highers</a:t>
            </a:r>
          </a:p>
          <a:p>
            <a:pPr lvl="0"/>
            <a:r>
              <a:rPr lang="en-GB" sz="2200" dirty="0" smtClean="0">
                <a:solidFill>
                  <a:srgbClr val="129089"/>
                </a:solidFill>
              </a:rPr>
              <a:t>Are available </a:t>
            </a:r>
            <a:r>
              <a:rPr lang="en-GB" sz="2200" dirty="0">
                <a:solidFill>
                  <a:srgbClr val="129089"/>
                </a:solidFill>
              </a:rPr>
              <a:t>and eligible to complete the paid internship in </a:t>
            </a:r>
            <a:r>
              <a:rPr lang="en-GB" sz="2200" dirty="0" smtClean="0">
                <a:solidFill>
                  <a:srgbClr val="129089"/>
                </a:solidFill>
              </a:rPr>
              <a:t>the </a:t>
            </a:r>
            <a:r>
              <a:rPr lang="en-GB" sz="2200" dirty="0">
                <a:solidFill>
                  <a:srgbClr val="129089"/>
                </a:solidFill>
              </a:rPr>
              <a:t>summer holiday between S5 and </a:t>
            </a:r>
            <a:r>
              <a:rPr lang="en-GB" sz="2200" dirty="0" smtClean="0">
                <a:solidFill>
                  <a:srgbClr val="129089"/>
                </a:solidFill>
              </a:rPr>
              <a:t>S6 (no holidays booked then)</a:t>
            </a:r>
            <a:endParaRPr lang="en-GB" sz="2200" dirty="0">
              <a:solidFill>
                <a:srgbClr val="129089"/>
              </a:solidFill>
            </a:endParaRPr>
          </a:p>
          <a:p>
            <a:r>
              <a:rPr lang="en-GB" sz="2200" b="1" dirty="0" smtClean="0">
                <a:solidFill>
                  <a:srgbClr val="129089"/>
                </a:solidFill>
              </a:rPr>
              <a:t>Lack </a:t>
            </a:r>
            <a:r>
              <a:rPr lang="en-GB" sz="2200" b="1" dirty="0">
                <a:solidFill>
                  <a:srgbClr val="129089"/>
                </a:solidFill>
              </a:rPr>
              <a:t>the networks and confidence to pursue their </a:t>
            </a:r>
            <a:r>
              <a:rPr lang="en-GB" sz="2200" b="1" dirty="0" smtClean="0">
                <a:solidFill>
                  <a:srgbClr val="129089"/>
                </a:solidFill>
              </a:rPr>
              <a:t>goals</a:t>
            </a:r>
          </a:p>
          <a:p>
            <a:pPr lvl="0"/>
            <a:r>
              <a:rPr lang="en-GB" sz="2200" dirty="0">
                <a:solidFill>
                  <a:srgbClr val="129089"/>
                </a:solidFill>
              </a:rPr>
              <a:t>May be the first in their family to consider </a:t>
            </a:r>
            <a:r>
              <a:rPr lang="en-GB" sz="2200" dirty="0" smtClean="0">
                <a:solidFill>
                  <a:srgbClr val="129089"/>
                </a:solidFill>
              </a:rPr>
              <a:t>university </a:t>
            </a:r>
            <a:endParaRPr lang="en-GB" sz="2200" dirty="0">
              <a:solidFill>
                <a:srgbClr val="129089"/>
              </a:solidFill>
            </a:endParaRPr>
          </a:p>
          <a:p>
            <a:r>
              <a:rPr lang="en-GB" sz="2200" dirty="0" smtClean="0">
                <a:solidFill>
                  <a:srgbClr val="129089"/>
                </a:solidFill>
              </a:rPr>
              <a:t>Have </a:t>
            </a:r>
            <a:r>
              <a:rPr lang="en-GB" sz="2200" dirty="0">
                <a:solidFill>
                  <a:srgbClr val="129089"/>
                </a:solidFill>
              </a:rPr>
              <a:t>their parents’/carers’ agreement to </a:t>
            </a:r>
            <a:r>
              <a:rPr lang="en-GB" sz="2200" dirty="0" smtClean="0">
                <a:solidFill>
                  <a:srgbClr val="129089"/>
                </a:solidFill>
              </a:rPr>
              <a:t>apply</a:t>
            </a:r>
          </a:p>
          <a:p>
            <a:r>
              <a:rPr lang="en-GB" sz="2200" dirty="0">
                <a:solidFill>
                  <a:srgbClr val="129089"/>
                </a:solidFill>
              </a:rPr>
              <a:t>Have the right to work </a:t>
            </a:r>
            <a:r>
              <a:rPr lang="en-GB" sz="2200" dirty="0" smtClean="0">
                <a:solidFill>
                  <a:srgbClr val="129089"/>
                </a:solidFill>
              </a:rPr>
              <a:t>in       </a:t>
            </a:r>
            <a:r>
              <a:rPr lang="en-GB" sz="2200" dirty="0">
                <a:solidFill>
                  <a:srgbClr val="129089"/>
                </a:solidFill>
              </a:rPr>
              <a:t>the UK</a:t>
            </a:r>
          </a:p>
          <a:p>
            <a:endParaRPr lang="en-GB" sz="2200" dirty="0">
              <a:solidFill>
                <a:srgbClr val="129089"/>
              </a:solidFill>
            </a:endParaRPr>
          </a:p>
          <a:p>
            <a:endParaRPr lang="en-GB" sz="2200" dirty="0">
              <a:solidFill>
                <a:srgbClr val="129089"/>
              </a:solidFill>
            </a:endParaRPr>
          </a:p>
          <a:p>
            <a:pPr marL="0" indent="0">
              <a:buNone/>
            </a:pPr>
            <a:endParaRPr lang="en-GB" sz="2200" dirty="0">
              <a:solidFill>
                <a:srgbClr val="129089"/>
              </a:solidFill>
            </a:endParaRPr>
          </a:p>
          <a:p>
            <a:pPr marL="0" indent="0">
              <a:buNone/>
            </a:pPr>
            <a:r>
              <a:rPr lang="en-GB" dirty="0">
                <a:solidFill>
                  <a:srgbClr val="129089"/>
                </a:solidFill>
              </a:rPr>
              <a:t> </a:t>
            </a:r>
          </a:p>
        </p:txBody>
      </p:sp>
      <p:sp>
        <p:nvSpPr>
          <p:cNvPr id="5" name="Rectangle 4"/>
          <p:cNvSpPr/>
          <p:nvPr/>
        </p:nvSpPr>
        <p:spPr>
          <a:xfrm>
            <a:off x="422031" y="1083215"/>
            <a:ext cx="4155830" cy="461665"/>
          </a:xfrm>
          <a:custGeom>
            <a:avLst/>
            <a:gdLst>
              <a:gd name="connsiteX0" fmla="*/ 0 w 4043288"/>
              <a:gd name="connsiteY0" fmla="*/ 0 h 461665"/>
              <a:gd name="connsiteX1" fmla="*/ 4043288 w 4043288"/>
              <a:gd name="connsiteY1" fmla="*/ 0 h 461665"/>
              <a:gd name="connsiteX2" fmla="*/ 4043288 w 4043288"/>
              <a:gd name="connsiteY2" fmla="*/ 461665 h 461665"/>
              <a:gd name="connsiteX3" fmla="*/ 0 w 4043288"/>
              <a:gd name="connsiteY3" fmla="*/ 461665 h 461665"/>
              <a:gd name="connsiteX4" fmla="*/ 0 w 4043288"/>
              <a:gd name="connsiteY4" fmla="*/ 0 h 461665"/>
              <a:gd name="connsiteX0" fmla="*/ 0 w 4113627"/>
              <a:gd name="connsiteY0" fmla="*/ 0 h 672680"/>
              <a:gd name="connsiteX1" fmla="*/ 4113627 w 4113627"/>
              <a:gd name="connsiteY1" fmla="*/ 211015 h 672680"/>
              <a:gd name="connsiteX2" fmla="*/ 4113627 w 4113627"/>
              <a:gd name="connsiteY2" fmla="*/ 672680 h 672680"/>
              <a:gd name="connsiteX3" fmla="*/ 70339 w 4113627"/>
              <a:gd name="connsiteY3" fmla="*/ 672680 h 672680"/>
              <a:gd name="connsiteX4" fmla="*/ 0 w 4113627"/>
              <a:gd name="connsiteY4" fmla="*/ 0 h 672680"/>
              <a:gd name="connsiteX0" fmla="*/ 0 w 4155830"/>
              <a:gd name="connsiteY0" fmla="*/ 28135 h 700815"/>
              <a:gd name="connsiteX1" fmla="*/ 4155830 w 4155830"/>
              <a:gd name="connsiteY1" fmla="*/ 0 h 700815"/>
              <a:gd name="connsiteX2" fmla="*/ 4113627 w 4155830"/>
              <a:gd name="connsiteY2" fmla="*/ 700815 h 700815"/>
              <a:gd name="connsiteX3" fmla="*/ 70339 w 4155830"/>
              <a:gd name="connsiteY3" fmla="*/ 700815 h 700815"/>
              <a:gd name="connsiteX4" fmla="*/ 0 w 4155830"/>
              <a:gd name="connsiteY4" fmla="*/ 28135 h 700815"/>
              <a:gd name="connsiteX0" fmla="*/ 0 w 4155830"/>
              <a:gd name="connsiteY0" fmla="*/ 28135 h 700815"/>
              <a:gd name="connsiteX1" fmla="*/ 4155830 w 4155830"/>
              <a:gd name="connsiteY1" fmla="*/ 0 h 700815"/>
              <a:gd name="connsiteX2" fmla="*/ 4113627 w 4155830"/>
              <a:gd name="connsiteY2" fmla="*/ 700815 h 700815"/>
              <a:gd name="connsiteX3" fmla="*/ 42204 w 4155830"/>
              <a:gd name="connsiteY3" fmla="*/ 532003 h 700815"/>
              <a:gd name="connsiteX4" fmla="*/ 0 w 4155830"/>
              <a:gd name="connsiteY4" fmla="*/ 28135 h 700815"/>
              <a:gd name="connsiteX0" fmla="*/ 0 w 4155830"/>
              <a:gd name="connsiteY0" fmla="*/ 28135 h 532003"/>
              <a:gd name="connsiteX1" fmla="*/ 4155830 w 4155830"/>
              <a:gd name="connsiteY1" fmla="*/ 0 h 532003"/>
              <a:gd name="connsiteX2" fmla="*/ 4113627 w 4155830"/>
              <a:gd name="connsiteY2" fmla="*/ 475731 h 532003"/>
              <a:gd name="connsiteX3" fmla="*/ 42204 w 4155830"/>
              <a:gd name="connsiteY3" fmla="*/ 532003 h 532003"/>
              <a:gd name="connsiteX4" fmla="*/ 0 w 4155830"/>
              <a:gd name="connsiteY4" fmla="*/ 28135 h 532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5830" h="532003">
                <a:moveTo>
                  <a:pt x="0" y="28135"/>
                </a:moveTo>
                <a:lnTo>
                  <a:pt x="4155830" y="0"/>
                </a:lnTo>
                <a:lnTo>
                  <a:pt x="4113627" y="475731"/>
                </a:lnTo>
                <a:lnTo>
                  <a:pt x="42204" y="532003"/>
                </a:lnTo>
                <a:lnTo>
                  <a:pt x="0" y="28135"/>
                </a:lnTo>
                <a:close/>
              </a:path>
            </a:pathLst>
          </a:custGeom>
        </p:spPr>
        <p:txBody>
          <a:bodyPr wrap="square">
            <a:spAutoFit/>
          </a:bodyPr>
          <a:lstStyle/>
          <a:p>
            <a:pPr lvl="0">
              <a:spcBef>
                <a:spcPct val="20000"/>
              </a:spcBef>
            </a:pPr>
            <a:r>
              <a:rPr lang="en-US" sz="2400" b="1" dirty="0" smtClean="0">
                <a:solidFill>
                  <a:srgbClr val="129089"/>
                </a:solidFill>
                <a:latin typeface="Dosis"/>
              </a:rPr>
              <a:t>Students who:</a:t>
            </a:r>
            <a:endParaRPr lang="en-US" sz="2400" b="1" dirty="0">
              <a:solidFill>
                <a:srgbClr val="129089"/>
              </a:solidFill>
              <a:latin typeface="Dosis"/>
            </a:endParaRPr>
          </a:p>
        </p:txBody>
      </p:sp>
    </p:spTree>
    <p:extLst>
      <p:ext uri="{BB962C8B-B14F-4D97-AF65-F5344CB8AC3E}">
        <p14:creationId xmlns:p14="http://schemas.microsoft.com/office/powerpoint/2010/main" val="9846454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mn-lt"/>
              </a:rPr>
              <a:t>Will you be Career Ready?</a:t>
            </a:r>
            <a:endParaRPr lang="en-GB" b="1" dirty="0">
              <a:latin typeface="+mn-lt"/>
            </a:endParaRPr>
          </a:p>
        </p:txBody>
      </p:sp>
      <p:sp>
        <p:nvSpPr>
          <p:cNvPr id="3" name="Content Placeholder 2"/>
          <p:cNvSpPr>
            <a:spLocks noGrp="1"/>
          </p:cNvSpPr>
          <p:nvPr>
            <p:ph sz="half" idx="1"/>
          </p:nvPr>
        </p:nvSpPr>
        <p:spPr/>
        <p:txBody>
          <a:bodyPr/>
          <a:lstStyle/>
          <a:p>
            <a:pPr>
              <a:buClr>
                <a:srgbClr val="361E4C"/>
              </a:buClr>
              <a:buSzPct val="127000"/>
            </a:pPr>
            <a:r>
              <a:rPr lang="en-GB" sz="2400" dirty="0" smtClean="0">
                <a:solidFill>
                  <a:srgbClr val="129089"/>
                </a:solidFill>
              </a:rPr>
              <a:t>Do you want to </a:t>
            </a:r>
            <a:r>
              <a:rPr lang="en-GB" sz="2400" b="1" dirty="0" smtClean="0">
                <a:solidFill>
                  <a:srgbClr val="361E4C"/>
                </a:solidFill>
              </a:rPr>
              <a:t>explore</a:t>
            </a:r>
            <a:r>
              <a:rPr lang="en-GB" sz="2400" dirty="0" smtClean="0">
                <a:solidFill>
                  <a:srgbClr val="129089"/>
                </a:solidFill>
              </a:rPr>
              <a:t> your options for after school?</a:t>
            </a:r>
          </a:p>
          <a:p>
            <a:pPr>
              <a:buClr>
                <a:srgbClr val="361E4C"/>
              </a:buClr>
              <a:buSzPct val="127000"/>
            </a:pPr>
            <a:r>
              <a:rPr lang="en-GB" sz="2400" dirty="0" smtClean="0">
                <a:solidFill>
                  <a:srgbClr val="129089"/>
                </a:solidFill>
              </a:rPr>
              <a:t>Have you got the </a:t>
            </a:r>
            <a:r>
              <a:rPr lang="en-GB" sz="2400" b="1" dirty="0" smtClean="0">
                <a:solidFill>
                  <a:srgbClr val="361E4C"/>
                </a:solidFill>
              </a:rPr>
              <a:t>motivation</a:t>
            </a:r>
            <a:r>
              <a:rPr lang="en-GB" sz="2400" b="1" dirty="0" smtClean="0">
                <a:solidFill>
                  <a:srgbClr val="129089"/>
                </a:solidFill>
              </a:rPr>
              <a:t> </a:t>
            </a:r>
            <a:r>
              <a:rPr lang="en-GB" sz="2400" dirty="0" smtClean="0">
                <a:solidFill>
                  <a:srgbClr val="129089"/>
                </a:solidFill>
              </a:rPr>
              <a:t>to commit to the programme throughout S5 &amp; S6, alongside your studies?</a:t>
            </a:r>
          </a:p>
          <a:p>
            <a:pPr>
              <a:buClr>
                <a:srgbClr val="361E4C"/>
              </a:buClr>
              <a:buSzPct val="127000"/>
            </a:pPr>
            <a:r>
              <a:rPr lang="en-GB" sz="2400" dirty="0" smtClean="0">
                <a:solidFill>
                  <a:srgbClr val="129089"/>
                </a:solidFill>
              </a:rPr>
              <a:t>Will you </a:t>
            </a:r>
            <a:r>
              <a:rPr lang="en-GB" sz="2400" b="1" dirty="0" smtClean="0">
                <a:solidFill>
                  <a:srgbClr val="361E4C"/>
                </a:solidFill>
              </a:rPr>
              <a:t>make the most </a:t>
            </a:r>
            <a:r>
              <a:rPr lang="en-GB" sz="2400" dirty="0" smtClean="0">
                <a:solidFill>
                  <a:srgbClr val="129089"/>
                </a:solidFill>
              </a:rPr>
              <a:t>of a mentor and meet with them, in their workplace, regularly?</a:t>
            </a:r>
          </a:p>
          <a:p>
            <a:pPr>
              <a:buClr>
                <a:srgbClr val="361E4C"/>
              </a:buClr>
              <a:buSzPct val="127000"/>
            </a:pPr>
            <a:r>
              <a:rPr lang="en-GB" sz="2400" dirty="0" smtClean="0">
                <a:solidFill>
                  <a:srgbClr val="129089"/>
                </a:solidFill>
              </a:rPr>
              <a:t>Are you willing to be </a:t>
            </a:r>
            <a:r>
              <a:rPr lang="en-GB" sz="2400" b="1" dirty="0" smtClean="0">
                <a:solidFill>
                  <a:srgbClr val="361E4C"/>
                </a:solidFill>
              </a:rPr>
              <a:t>pro-active</a:t>
            </a:r>
            <a:r>
              <a:rPr lang="en-GB" sz="2400" dirty="0" smtClean="0">
                <a:solidFill>
                  <a:srgbClr val="129089"/>
                </a:solidFill>
              </a:rPr>
              <a:t> to take up the opportunities that the programme provides?</a:t>
            </a:r>
          </a:p>
          <a:p>
            <a:pPr>
              <a:buClr>
                <a:srgbClr val="361E4C"/>
              </a:buClr>
              <a:buSzPct val="127000"/>
            </a:pPr>
            <a:r>
              <a:rPr lang="en-GB" sz="2400" dirty="0" smtClean="0">
                <a:solidFill>
                  <a:srgbClr val="129089"/>
                </a:solidFill>
              </a:rPr>
              <a:t>Will you </a:t>
            </a:r>
            <a:r>
              <a:rPr lang="en-GB" sz="2400" b="1" dirty="0" smtClean="0">
                <a:solidFill>
                  <a:srgbClr val="361E4C"/>
                </a:solidFill>
              </a:rPr>
              <a:t>commit</a:t>
            </a:r>
            <a:r>
              <a:rPr lang="en-GB" sz="2400" dirty="0" smtClean="0">
                <a:solidFill>
                  <a:srgbClr val="129089"/>
                </a:solidFill>
              </a:rPr>
              <a:t> some of your summer holidays to completing internships?</a:t>
            </a:r>
          </a:p>
          <a:p>
            <a:pPr>
              <a:buClr>
                <a:srgbClr val="361E4C"/>
              </a:buClr>
              <a:buSzPct val="127000"/>
            </a:pPr>
            <a:r>
              <a:rPr lang="en-GB" sz="2400" dirty="0" smtClean="0">
                <a:solidFill>
                  <a:srgbClr val="129089"/>
                </a:solidFill>
              </a:rPr>
              <a:t>Are you up for up for a fantastic experience with will put you on the right track?</a:t>
            </a:r>
          </a:p>
        </p:txBody>
      </p:sp>
    </p:spTree>
    <p:extLst>
      <p:ext uri="{BB962C8B-B14F-4D97-AF65-F5344CB8AC3E}">
        <p14:creationId xmlns:p14="http://schemas.microsoft.com/office/powerpoint/2010/main" val="24819004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GB" sz="2600" i="1" dirty="0" smtClean="0"/>
              <a:t>“</a:t>
            </a:r>
            <a:r>
              <a:rPr lang="en-GB" sz="2800" i="1"/>
              <a:t>Career </a:t>
            </a:r>
            <a:r>
              <a:rPr lang="en-GB" sz="2800" i="1" smtClean="0"/>
              <a:t>Ready </a:t>
            </a:r>
            <a:r>
              <a:rPr lang="en-GB" sz="2800" i="1" dirty="0"/>
              <a:t>has given me an insight of different career paths, as before I had quite a narrow minded approach to what I wanted to do in the future. At least now I know what’s out </a:t>
            </a:r>
            <a:r>
              <a:rPr lang="en-GB" sz="2800" i="1" dirty="0" smtClean="0"/>
              <a:t>there</a:t>
            </a:r>
            <a:r>
              <a:rPr lang="en-GB" sz="2800" dirty="0" smtClean="0"/>
              <a:t>.”</a:t>
            </a:r>
          </a:p>
          <a:p>
            <a:r>
              <a:rPr lang="en-GB" sz="2800" b="1" dirty="0" smtClean="0"/>
              <a:t>Liam </a:t>
            </a:r>
            <a:r>
              <a:rPr lang="en-GB" sz="2800" b="1" dirty="0" err="1" smtClean="0"/>
              <a:t>Cleeton</a:t>
            </a:r>
            <a:r>
              <a:rPr lang="en-GB" sz="2800" b="1" dirty="0"/>
              <a:t> </a:t>
            </a:r>
            <a:r>
              <a:rPr lang="en-GB" sz="2000" b="1" dirty="0" smtClean="0"/>
              <a:t>(Career Ready student)</a:t>
            </a:r>
            <a:endParaRPr lang="en-GB" sz="2000" b="1" dirty="0"/>
          </a:p>
        </p:txBody>
      </p:sp>
    </p:spTree>
    <p:extLst>
      <p:ext uri="{BB962C8B-B14F-4D97-AF65-F5344CB8AC3E}">
        <p14:creationId xmlns:p14="http://schemas.microsoft.com/office/powerpoint/2010/main" val="12567995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799" y="661802"/>
            <a:ext cx="6362701" cy="5145363"/>
          </a:xfrm>
        </p:spPr>
        <p:txBody>
          <a:bodyPr/>
          <a:lstStyle/>
          <a:p>
            <a:r>
              <a:rPr lang="en-GB" b="1" dirty="0" smtClean="0">
                <a:latin typeface="+mn-lt"/>
              </a:rPr>
              <a:t>Get Career Ready.</a:t>
            </a:r>
          </a:p>
          <a:p>
            <a:r>
              <a:rPr lang="en-GB" b="1" dirty="0" smtClean="0">
                <a:latin typeface="+mn-lt"/>
              </a:rPr>
              <a:t>Apply today.</a:t>
            </a:r>
          </a:p>
          <a:p>
            <a:r>
              <a:rPr lang="en-GB" b="1" dirty="0" smtClean="0">
                <a:latin typeface="+mn-lt"/>
              </a:rPr>
              <a:t>www.careerready.org.uk</a:t>
            </a:r>
            <a:endParaRPr lang="en-GB" b="1" dirty="0">
              <a:latin typeface="+mn-lt"/>
            </a:endParaRPr>
          </a:p>
        </p:txBody>
      </p:sp>
    </p:spTree>
    <p:extLst>
      <p:ext uri="{BB962C8B-B14F-4D97-AF65-F5344CB8AC3E}">
        <p14:creationId xmlns:p14="http://schemas.microsoft.com/office/powerpoint/2010/main" val="28851320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On our website</a:t>
            </a:r>
            <a:endParaRPr lang="en-GB"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640" y="1816421"/>
            <a:ext cx="7304684" cy="4406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Left Arrow 3"/>
          <p:cNvSpPr/>
          <p:nvPr/>
        </p:nvSpPr>
        <p:spPr>
          <a:xfrm>
            <a:off x="7635923" y="2838734"/>
            <a:ext cx="1050877" cy="518615"/>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16393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Where to register</a:t>
            </a:r>
            <a:endParaRPr lang="en-GB"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639" y="1697166"/>
            <a:ext cx="6308890" cy="4822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Left Arrow 6"/>
          <p:cNvSpPr/>
          <p:nvPr/>
        </p:nvSpPr>
        <p:spPr>
          <a:xfrm>
            <a:off x="6837529" y="5295331"/>
            <a:ext cx="1050877" cy="518615"/>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86890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799" y="661802"/>
            <a:ext cx="6362701" cy="5145363"/>
          </a:xfrm>
        </p:spPr>
        <p:txBody>
          <a:bodyPr/>
          <a:lstStyle/>
          <a:p>
            <a:r>
              <a:rPr lang="en-GB" b="1" dirty="0" smtClean="0">
                <a:latin typeface="+mn-lt"/>
              </a:rPr>
              <a:t> Ask your Coordinator for help if you need it</a:t>
            </a:r>
          </a:p>
          <a:p>
            <a:r>
              <a:rPr lang="en-GB" b="1" dirty="0" smtClean="0">
                <a:latin typeface="+mn-lt"/>
              </a:rPr>
              <a:t>www.careerready.org.uk</a:t>
            </a:r>
            <a:endParaRPr lang="en-GB" b="1" dirty="0">
              <a:latin typeface="+mn-lt"/>
            </a:endParaRPr>
          </a:p>
        </p:txBody>
      </p:sp>
    </p:spTree>
    <p:extLst>
      <p:ext uri="{BB962C8B-B14F-4D97-AF65-F5344CB8AC3E}">
        <p14:creationId xmlns:p14="http://schemas.microsoft.com/office/powerpoint/2010/main" val="2670019978"/>
      </p:ext>
    </p:extLst>
  </p:cSld>
  <p:clrMapOvr>
    <a:masterClrMapping/>
  </p:clrMapOvr>
  <p:timing>
    <p:tnLst>
      <p:par>
        <p:cTn id="1" dur="indefinite" restart="never" nodeType="tmRoot"/>
      </p:par>
    </p:tnLst>
  </p:timing>
</p:sld>
</file>

<file path=ppt/theme/theme1.xml><?xml version="1.0" encoding="utf-8"?>
<a:theme xmlns:a="http://schemas.openxmlformats.org/drawingml/2006/main" name="Career Ready – Main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TotalTime>
  <Words>1943</Words>
  <Application>Microsoft Office PowerPoint</Application>
  <PresentationFormat>On-screen Show (4:3)</PresentationFormat>
  <Paragraphs>169</Paragraphs>
  <Slides>20</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Dosis</vt:lpstr>
      <vt:lpstr>Career Ready – Main Master</vt:lpstr>
      <vt:lpstr>Stand up. Get involved. Get Career Ready.</vt:lpstr>
      <vt:lpstr>What is this session about?</vt:lpstr>
      <vt:lpstr>Introducing Career Ready</vt:lpstr>
      <vt:lpstr>Career Ready</vt:lpstr>
      <vt:lpstr>PowerPoint Presentation</vt:lpstr>
      <vt:lpstr>Understanding the key elements of the programme</vt:lpstr>
      <vt:lpstr>PowerPoint Presentation</vt:lpstr>
      <vt:lpstr>We work with several hundred employers</vt:lpstr>
      <vt:lpstr>We work with several hundred employers</vt:lpstr>
      <vt:lpstr>PowerPoint Presentation</vt:lpstr>
      <vt:lpstr>PowerPoint Presentation</vt:lpstr>
      <vt:lpstr>PowerPoint Presentation</vt:lpstr>
      <vt:lpstr>Who is it for?</vt:lpstr>
      <vt:lpstr>Who is it for?</vt:lpstr>
      <vt:lpstr>Will you be Career Ready?</vt:lpstr>
      <vt:lpstr>PowerPoint Presentation</vt:lpstr>
      <vt:lpstr>PowerPoint Presentation</vt:lpstr>
      <vt:lpstr>On our website</vt:lpstr>
      <vt:lpstr>Where to register</vt:lpstr>
      <vt:lpstr>PowerPoint Presentation</vt:lpstr>
    </vt:vector>
  </TitlesOfParts>
  <Company>IE Design Consultancy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McQue</dc:creator>
  <cp:lastModifiedBy>Jessica Simpson</cp:lastModifiedBy>
  <cp:revision>16</cp:revision>
  <dcterms:created xsi:type="dcterms:W3CDTF">2015-01-06T15:29:56Z</dcterms:created>
  <dcterms:modified xsi:type="dcterms:W3CDTF">2017-08-25T10:14:30Z</dcterms:modified>
</cp:coreProperties>
</file>